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  <p:embeddedFont>
      <p:font typeface="Proxima Nova Extrabold"/>
      <p:bold r:id="rId55"/>
    </p:embeddedFont>
    <p:embeddedFont>
      <p:font typeface="Proxima Nova Semibold"/>
      <p:regular r:id="rId56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5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6.xml"/><Relationship Id="rId55" Type="http://schemas.openxmlformats.org/officeDocument/2006/relationships/font" Target="fonts/ProximaNovaExtrabold-bold.fntdata"/><Relationship Id="rId10" Type="http://schemas.openxmlformats.org/officeDocument/2006/relationships/slide" Target="slides/slide5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57" Type="http://schemas.openxmlformats.org/officeDocument/2006/relationships/font" Target="fonts/ProximaNovaSemibold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Semibo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ProximaNova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18caef852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a18caef85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a18caef85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a18caef85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a18caef85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a18caef85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18caef852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18caef85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a18caef852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a18caef85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a18caef852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a18caef852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a18caef852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a18caef852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a18caef85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a18caef85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a18caef852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a18caef852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a18caef852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a18caef852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18caef8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18caef8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a18caef852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a18caef852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a18caef852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a18caef852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a18caef852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a18caef852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a18caef852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a18caef852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a18caef852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a18caef852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a18caef85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a18caef85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a18caef852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a18caef852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a18caef852_0_1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a18caef852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a18caef852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a18caef852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a18caef852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a18caef852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18caef85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18caef8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a18caef852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a18caef852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a18caef852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a18caef852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a18caef852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a18caef852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a18caef852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a18caef852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a18caef852_0_1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a18caef852_0_1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a18caef852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a18caef852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a18caef852_0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a18caef852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a18caef852_0_2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a18caef852_0_2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a18caef852_0_2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a18caef852_0_2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a18caef852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a18caef852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18caef85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18caef85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a18caef852_0_2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a18caef852_0_2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a18caef852_0_1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a18caef852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a18caef852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1a18caef852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a18caef85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a18caef85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1a18caef85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1a18caef85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a18caef852_0_2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a18caef852_0_2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18caef85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18caef85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18caef85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18caef85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18caef85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18caef85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18caef85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18caef85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18caef85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18caef85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2.jp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Relationship Id="rId5" Type="http://schemas.openxmlformats.org/officeDocument/2006/relationships/image" Target="../media/image3.png"/><Relationship Id="rId6" Type="http://schemas.openxmlformats.org/officeDocument/2006/relationships/image" Target="../media/image39.png"/><Relationship Id="rId7" Type="http://schemas.openxmlformats.org/officeDocument/2006/relationships/image" Target="../media/image7.png"/><Relationship Id="rId8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3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3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Relationship Id="rId6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3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3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3.png"/><Relationship Id="rId6" Type="http://schemas.openxmlformats.org/officeDocument/2006/relationships/image" Target="../media/image48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1" Type="http://schemas.openxmlformats.org/officeDocument/2006/relationships/image" Target="../media/image52.png"/><Relationship Id="rId10" Type="http://schemas.openxmlformats.org/officeDocument/2006/relationships/image" Target="../media/image49.png"/><Relationship Id="rId9" Type="http://schemas.openxmlformats.org/officeDocument/2006/relationships/image" Target="../media/image50.png"/><Relationship Id="rId5" Type="http://schemas.openxmlformats.org/officeDocument/2006/relationships/image" Target="../media/image3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Relationship Id="rId6" Type="http://schemas.openxmlformats.org/officeDocument/2006/relationships/image" Target="../media/image59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Relationship Id="rId6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11" Type="http://schemas.openxmlformats.org/officeDocument/2006/relationships/image" Target="../media/image46.png"/><Relationship Id="rId10" Type="http://schemas.openxmlformats.org/officeDocument/2006/relationships/image" Target="../media/image44.png"/><Relationship Id="rId12" Type="http://schemas.openxmlformats.org/officeDocument/2006/relationships/image" Target="../media/image45.png"/><Relationship Id="rId9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7.png"/><Relationship Id="rId13" Type="http://schemas.openxmlformats.org/officeDocument/2006/relationships/image" Target="../media/image68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1.png"/><Relationship Id="rId1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>
              <a:alpha val="27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335175" y="4149800"/>
            <a:ext cx="4592700" cy="731100"/>
          </a:xfrm>
          <a:prstGeom prst="roundRect">
            <a:avLst>
              <a:gd fmla="val 16667" name="adj"/>
            </a:avLst>
          </a:prstGeom>
          <a:solidFill>
            <a:srgbClr val="FFFFFF">
              <a:alpha val="4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</a:rPr>
              <a:t>조정희, 최윤호, 김준형, 박범순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354050" y="1515150"/>
            <a:ext cx="6600600" cy="1513800"/>
          </a:xfrm>
          <a:prstGeom prst="roundRect">
            <a:avLst>
              <a:gd fmla="val 16667" name="adj"/>
            </a:avLst>
          </a:prstGeom>
          <a:solidFill>
            <a:srgbClr val="FFFFFF">
              <a:alpha val="769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408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ECG Kit App Development</a:t>
            </a:r>
            <a:endParaRPr b="1" sz="408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408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Final Presentation</a:t>
            </a:r>
            <a:endParaRPr b="1" sz="408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Terminology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61" name="Google Shape;261;p22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262" name="Google Shape;262;p22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263" name="Google Shape;263;p22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" name="Google Shape;268;p22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272" name="Google Shape;272;p22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063" y="1982213"/>
            <a:ext cx="1407276" cy="14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775" y="2095425"/>
            <a:ext cx="1180876" cy="11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000" y="2211775"/>
            <a:ext cx="948125" cy="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/>
        </p:nvSpPr>
        <p:spPr>
          <a:xfrm>
            <a:off x="2288713" y="1612375"/>
            <a:ext cx="94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Client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5662200" y="1612375"/>
            <a:ext cx="9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Server</a:t>
            </a:r>
            <a:endParaRPr sz="2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1525962" y="3438600"/>
            <a:ext cx="2473500" cy="52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Request for service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4899450" y="3362400"/>
            <a:ext cx="2473500" cy="7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Provide Service in response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Terminology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6" name="Google Shape;286;p23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287" name="Google Shape;287;p23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288" name="Google Shape;288;p23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3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" name="Google Shape;293;p23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297" name="Google Shape;297;p23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98" name="Google Shape;2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063" y="1982213"/>
            <a:ext cx="1407276" cy="14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775" y="2095425"/>
            <a:ext cx="1180876" cy="11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000" y="2211775"/>
            <a:ext cx="948125" cy="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/>
        </p:nvSpPr>
        <p:spPr>
          <a:xfrm>
            <a:off x="2288713" y="1612375"/>
            <a:ext cx="94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Client</a:t>
            </a:r>
            <a:endParaRPr sz="2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662200" y="1612375"/>
            <a:ext cx="94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Server</a:t>
            </a:r>
            <a:endParaRPr sz="2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1525962" y="3438600"/>
            <a:ext cx="2473500" cy="52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Request for service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4899450" y="3362400"/>
            <a:ext cx="2473500" cy="7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Provide Service in response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1929150" y="4111425"/>
            <a:ext cx="16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= Application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5302650" y="4111425"/>
            <a:ext cx="166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= Database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/>
          <p:nvPr/>
        </p:nvSpPr>
        <p:spPr>
          <a:xfrm>
            <a:off x="5517025" y="1852500"/>
            <a:ext cx="2904000" cy="290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819800" y="1789475"/>
            <a:ext cx="2904000" cy="290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Terminology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5" name="Google Shape;315;p24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316" name="Google Shape;316;p24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317" name="Google Shape;317;p24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4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4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24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326" name="Google Shape;326;p24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6187675" y="1226475"/>
            <a:ext cx="1562700" cy="86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Back-end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8" name="Google Shape;3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901" y="3902442"/>
            <a:ext cx="94812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50" y="1789486"/>
            <a:ext cx="867300" cy="82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300" y="3864757"/>
            <a:ext cx="867300" cy="82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350" y="2618650"/>
            <a:ext cx="948125" cy="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/>
          <p:nvPr/>
        </p:nvSpPr>
        <p:spPr>
          <a:xfrm>
            <a:off x="1490450" y="1226475"/>
            <a:ext cx="1562700" cy="86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Front-end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1273100" y="2796050"/>
            <a:ext cx="1997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you </a:t>
            </a:r>
            <a:r>
              <a:rPr lang="ko" sz="17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CAN</a:t>
            </a: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see from the display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(Overall Layout)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5970325" y="2935050"/>
            <a:ext cx="199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you </a:t>
            </a:r>
            <a:r>
              <a:rPr lang="ko" sz="15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CANNOT </a:t>
            </a: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see from the display</a:t>
            </a:r>
            <a:endParaRPr sz="1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(Data Management)</a:t>
            </a:r>
            <a:endParaRPr sz="1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5" name="Google Shape;3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/>
          <p:nvPr/>
        </p:nvSpPr>
        <p:spPr>
          <a:xfrm>
            <a:off x="5517025" y="1852500"/>
            <a:ext cx="2904000" cy="290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/>
          <p:nvPr/>
        </p:nvSpPr>
        <p:spPr>
          <a:xfrm>
            <a:off x="819800" y="1789475"/>
            <a:ext cx="2904000" cy="290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6187675" y="1226475"/>
            <a:ext cx="1562700" cy="86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Back-end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3" name="Google Shape;3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2901" y="3902442"/>
            <a:ext cx="948125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50" y="1789486"/>
            <a:ext cx="867300" cy="82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9300" y="3864757"/>
            <a:ext cx="867300" cy="82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350" y="2618650"/>
            <a:ext cx="948125" cy="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/>
          <p:nvPr/>
        </p:nvSpPr>
        <p:spPr>
          <a:xfrm>
            <a:off x="1490450" y="1226475"/>
            <a:ext cx="1562700" cy="86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Front-end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1273100" y="2796050"/>
            <a:ext cx="1997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you </a:t>
            </a:r>
            <a:r>
              <a:rPr lang="ko" sz="17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CAN</a:t>
            </a: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see from the display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(Overall Layout)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5970325" y="2935050"/>
            <a:ext cx="199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you </a:t>
            </a:r>
            <a:r>
              <a:rPr lang="ko" sz="15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CANNOT </a:t>
            </a: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see from the display</a:t>
            </a:r>
            <a:endParaRPr sz="1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(Data Management)</a:t>
            </a:r>
            <a:endParaRPr sz="1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0" name="Google Shape;350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Terminology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1" name="Google Shape;351;p25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352" name="Google Shape;352;p25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353" name="Google Shape;353;p25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" name="Google Shape;358;p25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362" name="Google Shape;362;p25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417450" y="1101913"/>
            <a:ext cx="8309100" cy="3829200"/>
          </a:xfrm>
          <a:prstGeom prst="roundRect">
            <a:avLst>
              <a:gd fmla="val 16667" name="adj"/>
            </a:avLst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2361300" y="1899025"/>
            <a:ext cx="4431600" cy="223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Full-stack</a:t>
            </a:r>
            <a:endParaRPr b="1" sz="4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Login 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71" name="Google Shape;371;p26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372" name="Google Shape;372;p26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373" name="Google Shape;373;p26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6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6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26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382" name="Google Shape;382;p26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25" y="1097700"/>
            <a:ext cx="2140500" cy="38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287" y="1619900"/>
            <a:ext cx="730974" cy="73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6"/>
          <p:cNvSpPr/>
          <p:nvPr/>
        </p:nvSpPr>
        <p:spPr>
          <a:xfrm>
            <a:off x="6858500" y="1097750"/>
            <a:ext cx="113400" cy="382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7047975" y="2645900"/>
            <a:ext cx="1142700" cy="7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Relative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Layout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7" name="Google Shape;387;p26"/>
          <p:cNvCxnSpPr/>
          <p:nvPr/>
        </p:nvCxnSpPr>
        <p:spPr>
          <a:xfrm>
            <a:off x="2716925" y="1303650"/>
            <a:ext cx="87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26"/>
          <p:cNvSpPr/>
          <p:nvPr/>
        </p:nvSpPr>
        <p:spPr>
          <a:xfrm>
            <a:off x="3662225" y="1119000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Title : TextView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9" name="Google Shape;389;p26"/>
          <p:cNvCxnSpPr/>
          <p:nvPr/>
        </p:nvCxnSpPr>
        <p:spPr>
          <a:xfrm>
            <a:off x="2673675" y="2053275"/>
            <a:ext cx="87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26"/>
          <p:cNvSpPr/>
          <p:nvPr/>
        </p:nvSpPr>
        <p:spPr>
          <a:xfrm>
            <a:off x="3618975" y="1868625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GIF File (ImageView)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1" name="Google Shape;391;p26"/>
          <p:cNvCxnSpPr/>
          <p:nvPr/>
        </p:nvCxnSpPr>
        <p:spPr>
          <a:xfrm>
            <a:off x="3097925" y="2802900"/>
            <a:ext cx="87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26"/>
          <p:cNvSpPr/>
          <p:nvPr/>
        </p:nvSpPr>
        <p:spPr>
          <a:xfrm>
            <a:off x="4043225" y="2516550"/>
            <a:ext cx="26484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EditTextView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(Enterring Email / PW)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3" name="Google Shape;393;p26"/>
          <p:cNvCxnSpPr/>
          <p:nvPr/>
        </p:nvCxnSpPr>
        <p:spPr>
          <a:xfrm>
            <a:off x="3097925" y="3369250"/>
            <a:ext cx="87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26"/>
          <p:cNvSpPr/>
          <p:nvPr/>
        </p:nvSpPr>
        <p:spPr>
          <a:xfrm>
            <a:off x="4043225" y="3184600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Login (Button)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5" name="Google Shape;395;p26"/>
          <p:cNvCxnSpPr/>
          <p:nvPr/>
        </p:nvCxnSpPr>
        <p:spPr>
          <a:xfrm>
            <a:off x="3118525" y="3744100"/>
            <a:ext cx="882600" cy="16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26"/>
          <p:cNvSpPr/>
          <p:nvPr/>
        </p:nvSpPr>
        <p:spPr>
          <a:xfrm>
            <a:off x="4043225" y="3730350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Register (Button)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725" y="1055100"/>
            <a:ext cx="2232659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SignUp</a:t>
            </a: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 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04" name="Google Shape;404;p27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405" name="Google Shape;405;p27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406" name="Google Shape;406;p27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7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1" name="Google Shape;411;p27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415" name="Google Shape;415;p27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6858500" y="1097750"/>
            <a:ext cx="113400" cy="382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/>
          <p:nvPr/>
        </p:nvSpPr>
        <p:spPr>
          <a:xfrm>
            <a:off x="7047975" y="2645900"/>
            <a:ext cx="1142700" cy="7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Relative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Layout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8" name="Google Shape;418;p27"/>
          <p:cNvCxnSpPr/>
          <p:nvPr/>
        </p:nvCxnSpPr>
        <p:spPr>
          <a:xfrm>
            <a:off x="2793125" y="1608450"/>
            <a:ext cx="87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27"/>
          <p:cNvSpPr/>
          <p:nvPr/>
        </p:nvSpPr>
        <p:spPr>
          <a:xfrm>
            <a:off x="3738425" y="1423800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(Sub)</a:t>
            </a: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Title : TextView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0" name="Google Shape;420;p27"/>
          <p:cNvCxnSpPr/>
          <p:nvPr/>
        </p:nvCxnSpPr>
        <p:spPr>
          <a:xfrm>
            <a:off x="3021725" y="2498100"/>
            <a:ext cx="875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27"/>
          <p:cNvSpPr/>
          <p:nvPr/>
        </p:nvSpPr>
        <p:spPr>
          <a:xfrm>
            <a:off x="3967025" y="2211750"/>
            <a:ext cx="26484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EditTextView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(Enterring Email / PW)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2" name="Google Shape;422;p27"/>
          <p:cNvCxnSpPr/>
          <p:nvPr/>
        </p:nvCxnSpPr>
        <p:spPr>
          <a:xfrm>
            <a:off x="3021725" y="2988250"/>
            <a:ext cx="879000" cy="224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27"/>
          <p:cNvSpPr/>
          <p:nvPr/>
        </p:nvSpPr>
        <p:spPr>
          <a:xfrm>
            <a:off x="3967025" y="3007700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Enter PW 1 more time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4" name="Google Shape;424;p27"/>
          <p:cNvCxnSpPr/>
          <p:nvPr/>
        </p:nvCxnSpPr>
        <p:spPr>
          <a:xfrm>
            <a:off x="3107725" y="3356925"/>
            <a:ext cx="854700" cy="6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27"/>
          <p:cNvSpPr/>
          <p:nvPr/>
        </p:nvSpPr>
        <p:spPr>
          <a:xfrm>
            <a:off x="4010275" y="3812725"/>
            <a:ext cx="26484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Register (Button)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00" y="1024763"/>
            <a:ext cx="2232659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33" name="Google Shape;433;p28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434" name="Google Shape;434;p28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435" name="Google Shape;435;p28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8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28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444" name="Google Shape;444;p28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5" name="Google Shape;445;p28"/>
          <p:cNvSpPr/>
          <p:nvPr/>
        </p:nvSpPr>
        <p:spPr>
          <a:xfrm>
            <a:off x="205900" y="1097750"/>
            <a:ext cx="22227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28"/>
          <p:cNvCxnSpPr/>
          <p:nvPr/>
        </p:nvCxnSpPr>
        <p:spPr>
          <a:xfrm>
            <a:off x="2438500" y="1097750"/>
            <a:ext cx="424200" cy="36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28"/>
          <p:cNvCxnSpPr/>
          <p:nvPr/>
        </p:nvCxnSpPr>
        <p:spPr>
          <a:xfrm>
            <a:off x="2438500" y="1423850"/>
            <a:ext cx="403500" cy="70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8" name="Google Shape;4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950" y="1423850"/>
            <a:ext cx="44958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8"/>
          <p:cNvSpPr/>
          <p:nvPr/>
        </p:nvSpPr>
        <p:spPr>
          <a:xfrm>
            <a:off x="2839950" y="1423850"/>
            <a:ext cx="4495800" cy="70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28"/>
          <p:cNvCxnSpPr/>
          <p:nvPr/>
        </p:nvCxnSpPr>
        <p:spPr>
          <a:xfrm>
            <a:off x="3264250" y="2080050"/>
            <a:ext cx="0" cy="176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28"/>
          <p:cNvSpPr/>
          <p:nvPr/>
        </p:nvSpPr>
        <p:spPr>
          <a:xfrm>
            <a:off x="2756100" y="3901250"/>
            <a:ext cx="32676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Logout Button (ImageButtonView)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3880550" y="2920500"/>
            <a:ext cx="16842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Title (TextView)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3" name="Google Shape;453;p28"/>
          <p:cNvCxnSpPr>
            <a:endCxn id="452" idx="0"/>
          </p:cNvCxnSpPr>
          <p:nvPr/>
        </p:nvCxnSpPr>
        <p:spPr>
          <a:xfrm>
            <a:off x="4520450" y="2049000"/>
            <a:ext cx="202200" cy="87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28"/>
          <p:cNvCxnSpPr/>
          <p:nvPr/>
        </p:nvCxnSpPr>
        <p:spPr>
          <a:xfrm>
            <a:off x="6928025" y="2016200"/>
            <a:ext cx="12300" cy="650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28"/>
          <p:cNvSpPr/>
          <p:nvPr/>
        </p:nvSpPr>
        <p:spPr>
          <a:xfrm>
            <a:off x="6229875" y="2666900"/>
            <a:ext cx="2602500" cy="22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025" y="3052825"/>
            <a:ext cx="326100" cy="3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/>
          <p:nvPr/>
        </p:nvSpPr>
        <p:spPr>
          <a:xfrm>
            <a:off x="6689025" y="2518963"/>
            <a:ext cx="1684200" cy="369300"/>
          </a:xfrm>
          <a:prstGeom prst="roundRect">
            <a:avLst>
              <a:gd fmla="val 16667" name="adj"/>
            </a:avLst>
          </a:prstGeom>
          <a:solidFill>
            <a:srgbClr val="FEFFC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Setting Image View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8" name="Google Shape;4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8025" y="3636650"/>
            <a:ext cx="326100" cy="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538025" y="4284000"/>
            <a:ext cx="326100" cy="3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 txBox="1"/>
          <p:nvPr/>
        </p:nvSpPr>
        <p:spPr>
          <a:xfrm>
            <a:off x="6864252" y="301577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: Bluetooth Off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6864127" y="42469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: Pairing Success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2" name="Google Shape;46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3" name="Google Shape;463;p28"/>
          <p:cNvSpPr txBox="1"/>
          <p:nvPr/>
        </p:nvSpPr>
        <p:spPr>
          <a:xfrm>
            <a:off x="6864252" y="3612825"/>
            <a:ext cx="16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: Bluetooth 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9"/>
          <p:cNvSpPr/>
          <p:nvPr/>
        </p:nvSpPr>
        <p:spPr>
          <a:xfrm>
            <a:off x="6229875" y="1670925"/>
            <a:ext cx="2842200" cy="128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Start ECG (Button)</a:t>
            </a:r>
            <a:endParaRPr b="1" sz="18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333333"/>
                </a:solidFill>
                <a:highlight>
                  <a:srgbClr val="FAFAFA"/>
                </a:highlight>
              </a:rPr>
              <a:t>① </a:t>
            </a: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Location Access Permission</a:t>
            </a:r>
            <a:endParaRPr sz="1200">
              <a:solidFill>
                <a:srgbClr val="333333"/>
              </a:solidFill>
              <a:highlight>
                <a:srgbClr val="FAFAFA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33333"/>
                </a:solidFill>
                <a:highlight>
                  <a:srgbClr val="FAFAFA"/>
                </a:highlight>
              </a:rPr>
              <a:t>②</a:t>
            </a: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ko" sz="1200">
                <a:latin typeface="Proxima Nova"/>
                <a:ea typeface="Proxima Nova"/>
                <a:cs typeface="Proxima Nova"/>
                <a:sym typeface="Proxima Nova"/>
              </a:rPr>
              <a:t>Start getting data from arduino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9" name="Google Shape;4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25" y="1462025"/>
            <a:ext cx="3266400" cy="3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00" y="1024763"/>
            <a:ext cx="2232659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MainActivity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72" name="Google Shape;472;p29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473" name="Google Shape;473;p29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474" name="Google Shape;474;p29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29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483" name="Google Shape;483;p29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4" name="Google Shape;484;p29"/>
          <p:cNvSpPr/>
          <p:nvPr/>
        </p:nvSpPr>
        <p:spPr>
          <a:xfrm>
            <a:off x="205900" y="1402550"/>
            <a:ext cx="2222700" cy="215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29"/>
          <p:cNvCxnSpPr/>
          <p:nvPr/>
        </p:nvCxnSpPr>
        <p:spPr>
          <a:xfrm>
            <a:off x="2440450" y="1410725"/>
            <a:ext cx="422100" cy="5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428600" y="3553550"/>
            <a:ext cx="413400" cy="105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7" name="Google Shape;487;p29"/>
          <p:cNvSpPr/>
          <p:nvPr/>
        </p:nvSpPr>
        <p:spPr>
          <a:xfrm>
            <a:off x="2839950" y="1462100"/>
            <a:ext cx="3266400" cy="316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839950" y="1462100"/>
            <a:ext cx="3266400" cy="1771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0"/>
          <p:cNvSpPr/>
          <p:nvPr/>
        </p:nvSpPr>
        <p:spPr>
          <a:xfrm>
            <a:off x="6229875" y="2356725"/>
            <a:ext cx="2842200" cy="172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Show Graph</a:t>
            </a:r>
            <a:r>
              <a:rPr b="1" lang="ko" sz="18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(Button)</a:t>
            </a:r>
            <a:endParaRPr b="1" sz="18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(After receiving data from arduino)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</a:t>
            </a:r>
            <a:r>
              <a:rPr b="1" lang="ko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Transmit the result to make the chart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Go to another activity (Use intent)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25" y="1462025"/>
            <a:ext cx="3266400" cy="3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00" y="1024763"/>
            <a:ext cx="2232659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MainActivity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98" name="Google Shape;498;p30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499" name="Google Shape;499;p30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500" name="Google Shape;500;p30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5" name="Google Shape;505;p30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509" name="Google Shape;509;p30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10" name="Google Shape;510;p30"/>
          <p:cNvSpPr/>
          <p:nvPr/>
        </p:nvSpPr>
        <p:spPr>
          <a:xfrm>
            <a:off x="205900" y="1402550"/>
            <a:ext cx="2222700" cy="215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30"/>
          <p:cNvCxnSpPr/>
          <p:nvPr/>
        </p:nvCxnSpPr>
        <p:spPr>
          <a:xfrm>
            <a:off x="2440450" y="1410725"/>
            <a:ext cx="422100" cy="5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30"/>
          <p:cNvCxnSpPr/>
          <p:nvPr/>
        </p:nvCxnSpPr>
        <p:spPr>
          <a:xfrm>
            <a:off x="2428600" y="3553550"/>
            <a:ext cx="413400" cy="105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30"/>
          <p:cNvSpPr/>
          <p:nvPr/>
        </p:nvSpPr>
        <p:spPr>
          <a:xfrm>
            <a:off x="2839950" y="1462100"/>
            <a:ext cx="3266400" cy="316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0"/>
          <p:cNvSpPr/>
          <p:nvPr/>
        </p:nvSpPr>
        <p:spPr>
          <a:xfrm>
            <a:off x="2842050" y="3212750"/>
            <a:ext cx="3266400" cy="463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/>
          <p:nvPr/>
        </p:nvSpPr>
        <p:spPr>
          <a:xfrm>
            <a:off x="6188675" y="2356725"/>
            <a:ext cx="2914200" cy="172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ECG Result History</a:t>
            </a:r>
            <a:r>
              <a:rPr b="1" lang="ko" sz="15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(Button)</a:t>
            </a:r>
            <a:endParaRPr b="1" sz="15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</a:t>
            </a: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 to another activity (Use intent)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</a:t>
            </a:r>
            <a:r>
              <a:rPr b="1" lang="ko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 user’s previous data from database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1" name="Google Shape;5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25" y="1462025"/>
            <a:ext cx="3266400" cy="3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00" y="1024763"/>
            <a:ext cx="2232659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MainActivity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4" name="Google Shape;524;p31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525" name="Google Shape;525;p31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526" name="Google Shape;526;p31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1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31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535" name="Google Shape;535;p31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205900" y="1402550"/>
            <a:ext cx="2222700" cy="215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31"/>
          <p:cNvCxnSpPr/>
          <p:nvPr/>
        </p:nvCxnSpPr>
        <p:spPr>
          <a:xfrm>
            <a:off x="2440450" y="1410725"/>
            <a:ext cx="422100" cy="5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31"/>
          <p:cNvCxnSpPr/>
          <p:nvPr/>
        </p:nvCxnSpPr>
        <p:spPr>
          <a:xfrm>
            <a:off x="2428600" y="3553550"/>
            <a:ext cx="413400" cy="105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31"/>
          <p:cNvSpPr/>
          <p:nvPr/>
        </p:nvSpPr>
        <p:spPr>
          <a:xfrm>
            <a:off x="2839950" y="1462100"/>
            <a:ext cx="3266400" cy="316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2842050" y="3669950"/>
            <a:ext cx="3266400" cy="463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9A9A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Contents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11700" y="1173900"/>
            <a:ext cx="85206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7370"/>
            </a:srgbClr>
          </a:solidFill>
          <a:ln>
            <a:noFill/>
          </a:ln>
          <a:effectLst>
            <a:outerShdw blurRad="1428750" rotWithShape="0" algn="bl" dir="5400000" dist="95250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-40005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roxima Nova Semibold"/>
              <a:buAutoNum type="arabicPeriod"/>
            </a:pPr>
            <a:r>
              <a:rPr lang="ko" sz="27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11700" y="2139100"/>
            <a:ext cx="85206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7370"/>
            </a:srgbClr>
          </a:solidFill>
          <a:ln>
            <a:noFill/>
          </a:ln>
          <a:effectLst>
            <a:outerShdw blurRad="1428750" rotWithShape="0" algn="bl" dir="5400000" dist="95250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7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2.	Front-end Implementation</a:t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11700" y="3104300"/>
            <a:ext cx="85206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7370"/>
            </a:srgbClr>
          </a:solidFill>
          <a:ln>
            <a:noFill/>
          </a:ln>
          <a:effectLst>
            <a:outerShdw blurRad="1428750" rotWithShape="0" algn="bl" dir="5400000" dist="95250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7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3.	Back-end Implementation</a:t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311700" y="4111375"/>
            <a:ext cx="85206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7370"/>
            </a:srgbClr>
          </a:solidFill>
          <a:ln>
            <a:noFill/>
          </a:ln>
          <a:effectLst>
            <a:outerShdw blurRad="1428750" rotWithShape="0" algn="bl" dir="5400000" dist="952500">
              <a:schemeClr val="lt1">
                <a:alpha val="2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7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4.	Finishing app development</a:t>
            </a:r>
            <a:endParaRPr sz="2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25" y="1462025"/>
            <a:ext cx="3266400" cy="3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00" y="1024763"/>
            <a:ext cx="2232659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MainActivity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49" name="Google Shape;549;p32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550" name="Google Shape;550;p32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551" name="Google Shape;551;p32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6" name="Google Shape;556;p32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560" name="Google Shape;560;p32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1" name="Google Shape;561;p32"/>
          <p:cNvSpPr/>
          <p:nvPr/>
        </p:nvSpPr>
        <p:spPr>
          <a:xfrm>
            <a:off x="205900" y="1402550"/>
            <a:ext cx="2222700" cy="215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32"/>
          <p:cNvCxnSpPr/>
          <p:nvPr/>
        </p:nvCxnSpPr>
        <p:spPr>
          <a:xfrm>
            <a:off x="2440450" y="1410725"/>
            <a:ext cx="422100" cy="5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32"/>
          <p:cNvCxnSpPr/>
          <p:nvPr/>
        </p:nvCxnSpPr>
        <p:spPr>
          <a:xfrm>
            <a:off x="2428600" y="3553550"/>
            <a:ext cx="413400" cy="105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32"/>
          <p:cNvSpPr/>
          <p:nvPr/>
        </p:nvSpPr>
        <p:spPr>
          <a:xfrm>
            <a:off x="2839950" y="1462100"/>
            <a:ext cx="3266400" cy="316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2842050" y="4127150"/>
            <a:ext cx="3266400" cy="496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6229875" y="1899525"/>
            <a:ext cx="2842200" cy="226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Show Paired Device</a:t>
            </a:r>
            <a:r>
              <a:rPr b="1" lang="ko" sz="15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 (Button)</a:t>
            </a:r>
            <a:endParaRPr b="1" sz="15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</a:t>
            </a:r>
            <a:r>
              <a:rPr b="1" lang="ko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clickable when  BT turned on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Pairable devices shown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(Use Broadcast Receiver)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Click specific remote device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→ Pair Success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3"/>
          <p:cNvGrpSpPr/>
          <p:nvPr/>
        </p:nvGrpSpPr>
        <p:grpSpPr>
          <a:xfrm>
            <a:off x="272281" y="1072345"/>
            <a:ext cx="2156276" cy="3940758"/>
            <a:chOff x="254251" y="974813"/>
            <a:chExt cx="2332623" cy="4135976"/>
          </a:xfrm>
        </p:grpSpPr>
        <p:pic>
          <p:nvPicPr>
            <p:cNvPr id="573" name="Google Shape;57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4251" y="974813"/>
              <a:ext cx="2332623" cy="413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9379" y="1708200"/>
              <a:ext cx="2242358" cy="172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" name="Google Shape;575;p33"/>
          <p:cNvSpPr/>
          <p:nvPr/>
        </p:nvSpPr>
        <p:spPr>
          <a:xfrm>
            <a:off x="5774275" y="1909750"/>
            <a:ext cx="2914200" cy="172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By pressing Save Button, Not only measured data, but also data-collected time and location are transmitted and stored at the server</a:t>
            </a:r>
            <a:endParaRPr b="1"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600">
                <a:latin typeface="Proxima Nova"/>
                <a:ea typeface="Proxima Nova"/>
                <a:cs typeface="Proxima Nova"/>
                <a:sym typeface="Proxima Nova"/>
              </a:rPr>
              <a:t>ECG Result </a:t>
            </a:r>
            <a:r>
              <a:rPr b="1" lang="ko" sz="3600">
                <a:latin typeface="Proxima Nova"/>
                <a:ea typeface="Proxima Nova"/>
                <a:cs typeface="Proxima Nova"/>
                <a:sym typeface="Proxima Nova"/>
              </a:rPr>
              <a:t>Activity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77" name="Google Shape;577;p33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578" name="Google Shape;578;p33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579" name="Google Shape;579;p33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4" name="Google Shape;584;p33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588" name="Google Shape;588;p33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9" name="Google Shape;589;p33"/>
          <p:cNvSpPr/>
          <p:nvPr/>
        </p:nvSpPr>
        <p:spPr>
          <a:xfrm>
            <a:off x="272325" y="1402550"/>
            <a:ext cx="2156400" cy="202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91" name="Google Shape;591;p33"/>
          <p:cNvCxnSpPr/>
          <p:nvPr/>
        </p:nvCxnSpPr>
        <p:spPr>
          <a:xfrm flipH="1" rot="10800000">
            <a:off x="2428725" y="1990650"/>
            <a:ext cx="252000" cy="25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33"/>
          <p:cNvSpPr/>
          <p:nvPr/>
        </p:nvSpPr>
        <p:spPr>
          <a:xfrm>
            <a:off x="2689750" y="1756100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Result Chart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(LineChart)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2499700" y="2092850"/>
            <a:ext cx="27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Proxima Nova"/>
                <a:ea typeface="Proxima Nova"/>
                <a:cs typeface="Proxima Nova"/>
                <a:sym typeface="Proxima Nova"/>
              </a:rPr>
              <a:t>(※ Refer to PhilJay/MPAndroidChart)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4" name="Google Shape;594;p33"/>
          <p:cNvCxnSpPr>
            <a:endCxn id="595" idx="1"/>
          </p:cNvCxnSpPr>
          <p:nvPr/>
        </p:nvCxnSpPr>
        <p:spPr>
          <a:xfrm>
            <a:off x="2340263" y="3640300"/>
            <a:ext cx="480000" cy="86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33"/>
          <p:cNvSpPr/>
          <p:nvPr/>
        </p:nvSpPr>
        <p:spPr>
          <a:xfrm>
            <a:off x="2820263" y="3541750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Save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(Button)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00" y="1009638"/>
            <a:ext cx="2157251" cy="40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ECG History </a:t>
            </a: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Activity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02" name="Google Shape;602;p34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603" name="Google Shape;603;p34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604" name="Google Shape;604;p34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4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4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9" name="Google Shape;609;p34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613" name="Google Shape;613;p34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4" name="Google Shape;61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 flipH="1" rot="10800000">
            <a:off x="2437675" y="1616875"/>
            <a:ext cx="252000" cy="25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34"/>
          <p:cNvSpPr/>
          <p:nvPr/>
        </p:nvSpPr>
        <p:spPr>
          <a:xfrm>
            <a:off x="2698700" y="1382325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Weather Filter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(Spinner)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34"/>
          <p:cNvSpPr/>
          <p:nvPr/>
        </p:nvSpPr>
        <p:spPr>
          <a:xfrm>
            <a:off x="271350" y="1616875"/>
            <a:ext cx="2157300" cy="51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4"/>
          <p:cNvSpPr/>
          <p:nvPr/>
        </p:nvSpPr>
        <p:spPr>
          <a:xfrm>
            <a:off x="271275" y="2183675"/>
            <a:ext cx="2157300" cy="165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cxnSp>
        <p:nvCxnSpPr>
          <p:cNvPr id="619" name="Google Shape;619;p34"/>
          <p:cNvCxnSpPr>
            <a:stCxn id="618" idx="3"/>
            <a:endCxn id="620" idx="1"/>
          </p:cNvCxnSpPr>
          <p:nvPr/>
        </p:nvCxnSpPr>
        <p:spPr>
          <a:xfrm flipH="1" rot="10800000">
            <a:off x="2428575" y="2717675"/>
            <a:ext cx="270000" cy="295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34"/>
          <p:cNvSpPr/>
          <p:nvPr/>
        </p:nvSpPr>
        <p:spPr>
          <a:xfrm>
            <a:off x="2698688" y="2533000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History List (ListView)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1" name="Google Shape;621;p34"/>
          <p:cNvCxnSpPr/>
          <p:nvPr/>
        </p:nvCxnSpPr>
        <p:spPr>
          <a:xfrm>
            <a:off x="2356425" y="4054675"/>
            <a:ext cx="292500" cy="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34"/>
          <p:cNvSpPr/>
          <p:nvPr/>
        </p:nvSpPr>
        <p:spPr>
          <a:xfrm>
            <a:off x="2648913" y="3862275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Search History (Button)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3" name="Google Shape;623;p34"/>
          <p:cNvCxnSpPr/>
          <p:nvPr/>
        </p:nvCxnSpPr>
        <p:spPr>
          <a:xfrm>
            <a:off x="2356425" y="4466575"/>
            <a:ext cx="292500" cy="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34"/>
          <p:cNvSpPr/>
          <p:nvPr/>
        </p:nvSpPr>
        <p:spPr>
          <a:xfrm>
            <a:off x="2648913" y="4274175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Clear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History (Button)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5" name="Google Shape;625;p34"/>
          <p:cNvSpPr txBox="1"/>
          <p:nvPr/>
        </p:nvSpPr>
        <p:spPr>
          <a:xfrm>
            <a:off x="2592075" y="4569975"/>
            <a:ext cx="246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(※ Temporarily remove data)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5427900" y="1438700"/>
            <a:ext cx="3328200" cy="316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When Search History Button Clicked,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user’s all previous results are displayed.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</a:t>
            </a: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can </a:t>
            </a:r>
            <a:r>
              <a:rPr b="1" lang="ko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filter</a:t>
            </a: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specific results according to the </a:t>
            </a:r>
            <a:r>
              <a:rPr b="1" lang="ko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weather conditions</a:t>
            </a: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 he/she has selected.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Weather information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32" name="Google Shape;632;p35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633" name="Google Shape;633;p35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634" name="Google Shape;634;p35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5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35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643" name="Google Shape;643;p35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44" name="Google Shape;6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45" name="Google Shape;6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25" y="1131300"/>
            <a:ext cx="1053949" cy="105394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5"/>
          <p:cNvSpPr/>
          <p:nvPr/>
        </p:nvSpPr>
        <p:spPr>
          <a:xfrm>
            <a:off x="1428775" y="1215625"/>
            <a:ext cx="3884400" cy="88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Android Studio provides classes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accessing the system location services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p35"/>
          <p:cNvSpPr/>
          <p:nvPr/>
        </p:nvSpPr>
        <p:spPr>
          <a:xfrm>
            <a:off x="5446875" y="1426075"/>
            <a:ext cx="3591900" cy="4644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Location, LocationManager, LocationListener</a:t>
            </a:r>
            <a:endParaRPr sz="13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48" name="Google Shape;6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76" y="2376538"/>
            <a:ext cx="1473087" cy="26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5"/>
          <p:cNvSpPr/>
          <p:nvPr/>
        </p:nvSpPr>
        <p:spPr>
          <a:xfrm>
            <a:off x="503675" y="2647962"/>
            <a:ext cx="1466700" cy="77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5"/>
          <p:cNvSpPr/>
          <p:nvPr/>
        </p:nvSpPr>
        <p:spPr>
          <a:xfrm>
            <a:off x="2233725" y="3477200"/>
            <a:ext cx="223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5"/>
          <p:cNvSpPr/>
          <p:nvPr/>
        </p:nvSpPr>
        <p:spPr>
          <a:xfrm>
            <a:off x="83100" y="4366625"/>
            <a:ext cx="2251800" cy="69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 access to manage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device location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4476503" y="3477200"/>
            <a:ext cx="223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144" y="3404666"/>
            <a:ext cx="797524" cy="797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35"/>
          <p:cNvGrpSpPr/>
          <p:nvPr/>
        </p:nvGrpSpPr>
        <p:grpSpPr>
          <a:xfrm>
            <a:off x="2684526" y="2376467"/>
            <a:ext cx="1434563" cy="2621795"/>
            <a:chOff x="254251" y="974813"/>
            <a:chExt cx="2332623" cy="4135976"/>
          </a:xfrm>
        </p:grpSpPr>
        <p:pic>
          <p:nvPicPr>
            <p:cNvPr id="655" name="Google Shape;655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4251" y="974813"/>
              <a:ext cx="2332623" cy="4135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9379" y="1708200"/>
              <a:ext cx="2242358" cy="172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35"/>
          <p:cNvSpPr/>
          <p:nvPr/>
        </p:nvSpPr>
        <p:spPr>
          <a:xfrm>
            <a:off x="2684556" y="3955832"/>
            <a:ext cx="1434600" cy="24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5"/>
          <p:cNvSpPr/>
          <p:nvPr/>
        </p:nvSpPr>
        <p:spPr>
          <a:xfrm>
            <a:off x="2593187" y="4366625"/>
            <a:ext cx="2996700" cy="69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Measured data &amp; Location Information transferred to the server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6064450" y="3477200"/>
            <a:ext cx="223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3844" y="2647951"/>
            <a:ext cx="1252931" cy="235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9020" y="1989290"/>
            <a:ext cx="1129725" cy="213671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5"/>
          <p:cNvSpPr/>
          <p:nvPr/>
        </p:nvSpPr>
        <p:spPr>
          <a:xfrm>
            <a:off x="6603846" y="3300422"/>
            <a:ext cx="2282400" cy="98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5"/>
          <p:cNvSpPr/>
          <p:nvPr/>
        </p:nvSpPr>
        <p:spPr>
          <a:xfrm>
            <a:off x="4401734" y="2180486"/>
            <a:ext cx="1894500" cy="117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Location Information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(Latitude / Longitude)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Converted into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Korean address</a:t>
            </a:r>
            <a:endParaRPr sz="12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600">
                <a:latin typeface="Proxima Nova"/>
                <a:ea typeface="Proxima Nova"/>
                <a:cs typeface="Proxima Nova"/>
                <a:sym typeface="Proxima Nova"/>
              </a:rPr>
              <a:t>ECG History Graph Activity</a:t>
            </a:r>
            <a:endParaRPr b="1"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69" name="Google Shape;669;p36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670" name="Google Shape;670;p36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671" name="Google Shape;671;p36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" name="Google Shape;676;p36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680" name="Google Shape;680;p36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1" name="Google Shape;6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2" name="Google Shape;682;p36"/>
          <p:cNvSpPr/>
          <p:nvPr/>
        </p:nvSpPr>
        <p:spPr>
          <a:xfrm>
            <a:off x="5393525" y="1516613"/>
            <a:ext cx="3576600" cy="316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∙ Get the weather information of the location of selected data from the server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display it on the screen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3" name="Google Shape;6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0" y="1218850"/>
            <a:ext cx="1990151" cy="3764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36"/>
          <p:cNvCxnSpPr>
            <a:stCxn id="685" idx="3"/>
            <a:endCxn id="686" idx="1"/>
          </p:cNvCxnSpPr>
          <p:nvPr/>
        </p:nvCxnSpPr>
        <p:spPr>
          <a:xfrm>
            <a:off x="2236825" y="1739875"/>
            <a:ext cx="350400" cy="51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36"/>
          <p:cNvSpPr/>
          <p:nvPr/>
        </p:nvSpPr>
        <p:spPr>
          <a:xfrm>
            <a:off x="2587125" y="1606375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Title/Date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(TextView)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263125" y="1520425"/>
            <a:ext cx="1973700" cy="4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6"/>
          <p:cNvSpPr/>
          <p:nvPr/>
        </p:nvSpPr>
        <p:spPr>
          <a:xfrm>
            <a:off x="263125" y="1958275"/>
            <a:ext cx="1973700" cy="152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36"/>
          <p:cNvCxnSpPr>
            <a:stCxn id="687" idx="3"/>
            <a:endCxn id="689" idx="1"/>
          </p:cNvCxnSpPr>
          <p:nvPr/>
        </p:nvCxnSpPr>
        <p:spPr>
          <a:xfrm>
            <a:off x="2236825" y="2722075"/>
            <a:ext cx="350400" cy="34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36"/>
          <p:cNvSpPr/>
          <p:nvPr/>
        </p:nvSpPr>
        <p:spPr>
          <a:xfrm>
            <a:off x="2587125" y="2571750"/>
            <a:ext cx="23799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Result Chart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(LineChart)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254900" y="3591500"/>
            <a:ext cx="1973700" cy="6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36"/>
          <p:cNvCxnSpPr>
            <a:stCxn id="690" idx="3"/>
            <a:endCxn id="692" idx="1"/>
          </p:cNvCxnSpPr>
          <p:nvPr/>
        </p:nvCxnSpPr>
        <p:spPr>
          <a:xfrm>
            <a:off x="2228600" y="3932750"/>
            <a:ext cx="358500" cy="11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36"/>
          <p:cNvSpPr/>
          <p:nvPr/>
        </p:nvSpPr>
        <p:spPr>
          <a:xfrm>
            <a:off x="2587125" y="3861725"/>
            <a:ext cx="19737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Weather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 (TextView)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3" name="Google Shape;693;p36"/>
          <p:cNvSpPr txBox="1"/>
          <p:nvPr/>
        </p:nvSpPr>
        <p:spPr>
          <a:xfrm>
            <a:off x="5787275" y="3563788"/>
            <a:ext cx="27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※ Weather information were retrieved 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by using ‘Web Crawling’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99" name="Google Shape;699;p37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700" name="Google Shape;700;p37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701" name="Google Shape;701;p37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6" name="Google Shape;706;p37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710" name="Google Shape;710;p37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11" name="Google Shape;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175" y="2035987"/>
            <a:ext cx="1737149" cy="17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00" y="2478763"/>
            <a:ext cx="2112260" cy="17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787" y="2256575"/>
            <a:ext cx="1295974" cy="129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150" y="1657850"/>
            <a:ext cx="1082575" cy="1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200" y="2495550"/>
            <a:ext cx="948125" cy="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2588" y="1581650"/>
            <a:ext cx="1017350" cy="10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7"/>
          <p:cNvSpPr txBox="1"/>
          <p:nvPr/>
        </p:nvSpPr>
        <p:spPr>
          <a:xfrm>
            <a:off x="2358049" y="127557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p37"/>
          <p:cNvSpPr txBox="1"/>
          <p:nvPr/>
        </p:nvSpPr>
        <p:spPr>
          <a:xfrm>
            <a:off x="739326" y="4156775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Arduino UNO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9" name="Google Shape;719;p37"/>
          <p:cNvSpPr txBox="1"/>
          <p:nvPr/>
        </p:nvSpPr>
        <p:spPr>
          <a:xfrm>
            <a:off x="6703351" y="3800475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37"/>
          <p:cNvSpPr txBox="1"/>
          <p:nvPr/>
        </p:nvSpPr>
        <p:spPr>
          <a:xfrm>
            <a:off x="4215725" y="1219800"/>
            <a:ext cx="34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How to transfer the data?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1" name="Google Shape;7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7" name="Google Shape;727;p38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728" name="Google Shape;728;p38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729" name="Google Shape;729;p38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8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8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8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8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38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738" name="Google Shape;738;p38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39" name="Google Shape;7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62" y="2248213"/>
            <a:ext cx="2112260" cy="17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400" y="25561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 txBox="1"/>
          <p:nvPr/>
        </p:nvSpPr>
        <p:spPr>
          <a:xfrm>
            <a:off x="3981287" y="3584550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38"/>
          <p:cNvSpPr txBox="1"/>
          <p:nvPr/>
        </p:nvSpPr>
        <p:spPr>
          <a:xfrm>
            <a:off x="586688" y="3926225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Arduino UNO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3" name="Google Shape;743;p38"/>
          <p:cNvSpPr/>
          <p:nvPr/>
        </p:nvSpPr>
        <p:spPr>
          <a:xfrm>
            <a:off x="311700" y="1194225"/>
            <a:ext cx="45825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 the initial setting of HC06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4" name="Google Shape;7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45" name="Google Shape;74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350" y="2642725"/>
            <a:ext cx="948125" cy="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38"/>
          <p:cNvSpPr/>
          <p:nvPr/>
        </p:nvSpPr>
        <p:spPr>
          <a:xfrm>
            <a:off x="5252325" y="2579625"/>
            <a:ext cx="3629100" cy="865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(At Serial Monitor)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. Set BT module name &amp; PIN Number using ‘AT’ Command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38"/>
          <p:cNvSpPr/>
          <p:nvPr/>
        </p:nvSpPr>
        <p:spPr>
          <a:xfrm>
            <a:off x="5252325" y="1766925"/>
            <a:ext cx="3629100" cy="73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. Make reverse of the pin numbers of Tx &amp; Rx in Arduino and those in HC06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38"/>
          <p:cNvSpPr/>
          <p:nvPr/>
        </p:nvSpPr>
        <p:spPr>
          <a:xfrm>
            <a:off x="5252325" y="3526725"/>
            <a:ext cx="3629100" cy="865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3. Activate BT and check the connection between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HC06 &amp; the device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38"/>
          <p:cNvSpPr/>
          <p:nvPr/>
        </p:nvSpPr>
        <p:spPr>
          <a:xfrm>
            <a:off x="5983275" y="1552825"/>
            <a:ext cx="2167200" cy="339300"/>
          </a:xfrm>
          <a:prstGeom prst="roundRect">
            <a:avLst>
              <a:gd fmla="val 16667" name="adj"/>
            </a:avLst>
          </a:prstGeom>
          <a:solidFill>
            <a:srgbClr val="FEFF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UART Communication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55" name="Google Shape;755;p39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756" name="Google Shape;756;p39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757" name="Google Shape;757;p39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9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9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9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2" name="Google Shape;762;p39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766" name="Google Shape;766;p39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7" name="Google Shape;7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8" name="Google Shape;7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9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0" name="Google Shape;7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9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39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p39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39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9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6" name="Google Shape;776;p39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39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9" name="Google Shape;779;p39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" name="Google Shape;780;p39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1" name="Google Shape;78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7" name="Google Shape;787;p40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788" name="Google Shape;788;p40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789" name="Google Shape;789;p40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4" name="Google Shape;794;p40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798" name="Google Shape;798;p40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99" name="Google Shape;7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00" name="Google Shape;8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0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2" name="Google Shape;8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0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40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40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40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0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8" name="Google Shape;808;p40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p40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0" name="Google Shape;810;p40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40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2" name="Google Shape;812;p40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3" name="Google Shape;81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0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40"/>
          <p:cNvGrpSpPr/>
          <p:nvPr/>
        </p:nvGrpSpPr>
        <p:grpSpPr>
          <a:xfrm>
            <a:off x="399075" y="2565313"/>
            <a:ext cx="8356051" cy="2064988"/>
            <a:chOff x="360300" y="2873688"/>
            <a:chExt cx="8356051" cy="2064988"/>
          </a:xfrm>
        </p:grpSpPr>
        <p:pic>
          <p:nvPicPr>
            <p:cNvPr id="816" name="Google Shape;81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946513" y="3660563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7" name="Google Shape;817;p40"/>
            <p:cNvGrpSpPr/>
            <p:nvPr/>
          </p:nvGrpSpPr>
          <p:grpSpPr>
            <a:xfrm>
              <a:off x="4600791" y="3333688"/>
              <a:ext cx="861297" cy="1097520"/>
              <a:chOff x="1826513" y="2682293"/>
              <a:chExt cx="1082575" cy="1548857"/>
            </a:xfrm>
          </p:grpSpPr>
          <p:pic>
            <p:nvPicPr>
              <p:cNvPr id="818" name="Google Shape;818;p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6513" y="3135450"/>
                <a:ext cx="1082575" cy="109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9" name="Google Shape;819;p40"/>
              <p:cNvSpPr txBox="1"/>
              <p:nvPr/>
            </p:nvSpPr>
            <p:spPr>
              <a:xfrm>
                <a:off x="1924408" y="2682293"/>
                <a:ext cx="886800" cy="5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latin typeface="Proxima Nova"/>
                    <a:ea typeface="Proxima Nova"/>
                    <a:cs typeface="Proxima Nova"/>
                    <a:sym typeface="Proxima Nova"/>
                  </a:rPr>
                  <a:t>HC06</a:t>
                </a:r>
                <a:endParaRPr b="1" sz="15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820" name="Google Shape;820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7575" y="3700450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1" name="Google Shape;821;p40"/>
            <p:cNvGrpSpPr/>
            <p:nvPr/>
          </p:nvGrpSpPr>
          <p:grpSpPr>
            <a:xfrm>
              <a:off x="2628163" y="3592225"/>
              <a:ext cx="1348200" cy="1272088"/>
              <a:chOff x="5098600" y="3496837"/>
              <a:chExt cx="1348200" cy="1272088"/>
            </a:xfrm>
          </p:grpSpPr>
          <p:sp>
            <p:nvSpPr>
              <p:cNvPr id="822" name="Google Shape;822;p40"/>
              <p:cNvSpPr/>
              <p:nvPr/>
            </p:nvSpPr>
            <p:spPr>
              <a:xfrm>
                <a:off x="5098600" y="4427825"/>
                <a:ext cx="1348200" cy="341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BT Socket</a:t>
                </a:r>
                <a:endParaRPr b="1" sz="1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823" name="Google Shape;823;p4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275625" y="3496837"/>
                <a:ext cx="981062" cy="981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4" name="Google Shape;824;p40"/>
            <p:cNvSpPr/>
            <p:nvPr/>
          </p:nvSpPr>
          <p:spPr>
            <a:xfrm>
              <a:off x="5125674" y="4519175"/>
              <a:ext cx="2014800" cy="369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</a:t>
              </a: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Adapter Array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25" name="Google Shape;825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21350" y="3909175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05892" y="3637384"/>
              <a:ext cx="341107" cy="34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40"/>
            <p:cNvSpPr/>
            <p:nvPr/>
          </p:nvSpPr>
          <p:spPr>
            <a:xfrm>
              <a:off x="7694750" y="4365975"/>
              <a:ext cx="960600" cy="57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Pairable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Devices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28" name="Google Shape;828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3776" y="3599706"/>
              <a:ext cx="1082575" cy="1082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40"/>
            <p:cNvSpPr/>
            <p:nvPr/>
          </p:nvSpPr>
          <p:spPr>
            <a:xfrm>
              <a:off x="1195550" y="34663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1195550" y="43869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31" name="Google Shape;831;p4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2075" y="3660700"/>
              <a:ext cx="960600" cy="9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911913" y="3835750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40"/>
            <p:cNvSpPr/>
            <p:nvPr/>
          </p:nvSpPr>
          <p:spPr>
            <a:xfrm rot="5400000">
              <a:off x="5786025" y="2130500"/>
              <a:ext cx="228600" cy="2471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4680375" y="2917588"/>
              <a:ext cx="24399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Bluetooth Adapter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35" name="Google Shape;835;p40"/>
            <p:cNvSpPr/>
            <p:nvPr/>
          </p:nvSpPr>
          <p:spPr>
            <a:xfrm rot="5400000">
              <a:off x="1986300" y="1599100"/>
              <a:ext cx="228600" cy="348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1291200" y="2873688"/>
              <a:ext cx="16188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Thread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37" name="Google Shape;837;p40"/>
          <p:cNvSpPr/>
          <p:nvPr/>
        </p:nvSpPr>
        <p:spPr>
          <a:xfrm>
            <a:off x="251050" y="14890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8" name="Google Shape;838;p40"/>
          <p:cNvSpPr/>
          <p:nvPr/>
        </p:nvSpPr>
        <p:spPr>
          <a:xfrm>
            <a:off x="3062425" y="1402500"/>
            <a:ext cx="5871000" cy="7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Basically android studio contains ‘Bluetooth’ class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Help to utilize the fundamental Bluetooth functions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39" name="Google Shape;839;p40"/>
          <p:cNvSpPr/>
          <p:nvPr/>
        </p:nvSpPr>
        <p:spPr>
          <a:xfrm>
            <a:off x="4056172" y="2507575"/>
            <a:ext cx="3736500" cy="222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45" name="Google Shape;845;p41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846" name="Google Shape;846;p41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847" name="Google Shape;847;p41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1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1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1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1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2" name="Google Shape;852;p41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856" name="Google Shape;856;p41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57" name="Google Shape;8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58" name="Google Shape;8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41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0" name="Google Shape;8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41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1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1" name="Google Shape;8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1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41"/>
          <p:cNvGrpSpPr/>
          <p:nvPr/>
        </p:nvGrpSpPr>
        <p:grpSpPr>
          <a:xfrm>
            <a:off x="399075" y="2565313"/>
            <a:ext cx="8356051" cy="2064988"/>
            <a:chOff x="360300" y="2873688"/>
            <a:chExt cx="8356051" cy="2064988"/>
          </a:xfrm>
        </p:grpSpPr>
        <p:pic>
          <p:nvPicPr>
            <p:cNvPr id="874" name="Google Shape;87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946513" y="3660563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5" name="Google Shape;875;p41"/>
            <p:cNvGrpSpPr/>
            <p:nvPr/>
          </p:nvGrpSpPr>
          <p:grpSpPr>
            <a:xfrm>
              <a:off x="4600791" y="3333688"/>
              <a:ext cx="861297" cy="1097520"/>
              <a:chOff x="1826513" y="2682293"/>
              <a:chExt cx="1082575" cy="1548857"/>
            </a:xfrm>
          </p:grpSpPr>
          <p:pic>
            <p:nvPicPr>
              <p:cNvPr id="876" name="Google Shape;876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6513" y="3135450"/>
                <a:ext cx="1082575" cy="109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7" name="Google Shape;877;p41"/>
              <p:cNvSpPr txBox="1"/>
              <p:nvPr/>
            </p:nvSpPr>
            <p:spPr>
              <a:xfrm>
                <a:off x="1924408" y="2682293"/>
                <a:ext cx="886800" cy="5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latin typeface="Proxima Nova"/>
                    <a:ea typeface="Proxima Nova"/>
                    <a:cs typeface="Proxima Nova"/>
                    <a:sym typeface="Proxima Nova"/>
                  </a:rPr>
                  <a:t>HC06</a:t>
                </a:r>
                <a:endParaRPr b="1" sz="15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878" name="Google Shape;878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7575" y="3700450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41"/>
            <p:cNvGrpSpPr/>
            <p:nvPr/>
          </p:nvGrpSpPr>
          <p:grpSpPr>
            <a:xfrm>
              <a:off x="2628163" y="3592225"/>
              <a:ext cx="1348200" cy="1272088"/>
              <a:chOff x="5098600" y="3496837"/>
              <a:chExt cx="1348200" cy="1272088"/>
            </a:xfrm>
          </p:grpSpPr>
          <p:sp>
            <p:nvSpPr>
              <p:cNvPr id="880" name="Google Shape;880;p41"/>
              <p:cNvSpPr/>
              <p:nvPr/>
            </p:nvSpPr>
            <p:spPr>
              <a:xfrm>
                <a:off x="5098600" y="4427825"/>
                <a:ext cx="1348200" cy="341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BT Socket</a:t>
                </a:r>
                <a:endParaRPr b="1" sz="1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881" name="Google Shape;881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275625" y="3496837"/>
                <a:ext cx="981062" cy="981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2" name="Google Shape;882;p41"/>
            <p:cNvSpPr/>
            <p:nvPr/>
          </p:nvSpPr>
          <p:spPr>
            <a:xfrm>
              <a:off x="5125674" y="4519175"/>
              <a:ext cx="2014800" cy="369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Adapter Array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83" name="Google Shape;883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21350" y="3909175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05892" y="3637384"/>
              <a:ext cx="341107" cy="34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5" name="Google Shape;885;p41"/>
            <p:cNvSpPr/>
            <p:nvPr/>
          </p:nvSpPr>
          <p:spPr>
            <a:xfrm>
              <a:off x="7694750" y="4365975"/>
              <a:ext cx="960600" cy="57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Pairable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Devices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86" name="Google Shape;886;p4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3776" y="3599706"/>
              <a:ext cx="1082575" cy="1082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41"/>
            <p:cNvSpPr/>
            <p:nvPr/>
          </p:nvSpPr>
          <p:spPr>
            <a:xfrm>
              <a:off x="1195550" y="34663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1195550" y="43869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889" name="Google Shape;889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2075" y="3660700"/>
              <a:ext cx="960600" cy="9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911913" y="3835750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41"/>
            <p:cNvSpPr/>
            <p:nvPr/>
          </p:nvSpPr>
          <p:spPr>
            <a:xfrm rot="5400000">
              <a:off x="5786025" y="2130500"/>
              <a:ext cx="228600" cy="2471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4680375" y="2917588"/>
              <a:ext cx="24399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Bluetooth Adapter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3" name="Google Shape;893;p41"/>
            <p:cNvSpPr/>
            <p:nvPr/>
          </p:nvSpPr>
          <p:spPr>
            <a:xfrm rot="5400000">
              <a:off x="1986300" y="1599100"/>
              <a:ext cx="228600" cy="348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1291200" y="2873688"/>
              <a:ext cx="16188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Thread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95" name="Google Shape;895;p41"/>
          <p:cNvSpPr/>
          <p:nvPr/>
        </p:nvSpPr>
        <p:spPr>
          <a:xfrm>
            <a:off x="4056172" y="2507575"/>
            <a:ext cx="3736500" cy="222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1"/>
          <p:cNvSpPr/>
          <p:nvPr/>
        </p:nvSpPr>
        <p:spPr>
          <a:xfrm>
            <a:off x="3096125" y="1308650"/>
            <a:ext cx="5805900" cy="92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Array for storing the information of pairable devices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- When you activate BT of your device,</a:t>
            </a:r>
            <a:endParaRPr sz="17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it receives the data of each pairable device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7" name="Google Shape;897;p41"/>
          <p:cNvSpPr/>
          <p:nvPr/>
        </p:nvSpPr>
        <p:spPr>
          <a:xfrm>
            <a:off x="252188" y="1517463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BT Adapter </a:t>
            </a: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Array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387900" y="1258825"/>
            <a:ext cx="8298900" cy="3694800"/>
          </a:xfrm>
          <a:prstGeom prst="roundRect">
            <a:avLst>
              <a:gd fmla="val 16667" name="adj"/>
            </a:avLst>
          </a:prstGeom>
          <a:solidFill>
            <a:srgbClr val="FFFFFF">
              <a:alpha val="769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Member Introduction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74" name="Google Shape;74;p15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75" name="Google Shape;75;p15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" name="Google Shape;80;p15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678" y="1443525"/>
            <a:ext cx="1313325" cy="13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939" y="3159300"/>
            <a:ext cx="1488800" cy="14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93150" y="1037750"/>
            <a:ext cx="1565700" cy="8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Front End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Developer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430138" y="2693250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Park Beom Soon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430138" y="4571900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Choi Yun Ho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3184525" y="1898500"/>
            <a:ext cx="186300" cy="597425"/>
            <a:chOff x="3413125" y="1898500"/>
            <a:chExt cx="186300" cy="597425"/>
          </a:xfrm>
        </p:grpSpPr>
        <p:sp>
          <p:nvSpPr>
            <p:cNvPr id="90" name="Google Shape;90;p15"/>
            <p:cNvSpPr/>
            <p:nvPr/>
          </p:nvSpPr>
          <p:spPr>
            <a:xfrm>
              <a:off x="3413125" y="1898500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413125" y="2309625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3184525" y="3748150"/>
            <a:ext cx="186300" cy="597425"/>
            <a:chOff x="3413125" y="1898500"/>
            <a:chExt cx="186300" cy="597425"/>
          </a:xfrm>
        </p:grpSpPr>
        <p:sp>
          <p:nvSpPr>
            <p:cNvPr id="93" name="Google Shape;93;p15"/>
            <p:cNvSpPr/>
            <p:nvPr/>
          </p:nvSpPr>
          <p:spPr>
            <a:xfrm>
              <a:off x="3413125" y="1898500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413125" y="2309625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/>
          <p:nvPr/>
        </p:nvSpPr>
        <p:spPr>
          <a:xfrm>
            <a:off x="3577950" y="1749925"/>
            <a:ext cx="4639200" cy="8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UI Design, Documentation,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Chart Implementation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3577950" y="3599563"/>
            <a:ext cx="4639200" cy="8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BT Connection, Data Transmission,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Overall Function Implementation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03" name="Google Shape;903;p42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904" name="Google Shape;904;p42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905" name="Google Shape;905;p42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2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2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2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2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0" name="Google Shape;910;p42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914" name="Google Shape;914;p42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5" name="Google Shape;91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16" name="Google Shape;9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42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8" name="Google Shape;9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2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0" name="Google Shape;920;p42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1" name="Google Shape;921;p42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2" name="Google Shape;922;p42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2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4" name="Google Shape;924;p42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p42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6" name="Google Shape;926;p42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7" name="Google Shape;927;p42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8" name="Google Shape;928;p42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9" name="Google Shape;9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2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2"/>
          <p:cNvSpPr/>
          <p:nvPr/>
        </p:nvSpPr>
        <p:spPr>
          <a:xfrm>
            <a:off x="66750" y="10551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2" name="Google Shape;932;p42"/>
          <p:cNvSpPr/>
          <p:nvPr/>
        </p:nvSpPr>
        <p:spPr>
          <a:xfrm>
            <a:off x="115675" y="1909925"/>
            <a:ext cx="2647500" cy="2590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 receives any change about Bluetooth events happening in the app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→ Define the tasks depending on the given actions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33" name="Google Shape;93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8350" y="1218702"/>
            <a:ext cx="6152800" cy="3612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39" name="Google Shape;939;p43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940" name="Google Shape;940;p43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941" name="Google Shape;941;p43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3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3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3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3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6" name="Google Shape;946;p43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950" name="Google Shape;950;p43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51" name="Google Shape;9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52" name="Google Shape;9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43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4" name="Google Shape;9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3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6" name="Google Shape;956;p43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7" name="Google Shape;957;p43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8" name="Google Shape;958;p43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3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p43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43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2" name="Google Shape;962;p43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3" name="Google Shape;963;p43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4" name="Google Shape;964;p43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5" name="Google Shape;96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43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3"/>
          <p:cNvSpPr/>
          <p:nvPr/>
        </p:nvSpPr>
        <p:spPr>
          <a:xfrm>
            <a:off x="174850" y="1641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43"/>
          <p:cNvSpPr/>
          <p:nvPr/>
        </p:nvSpPr>
        <p:spPr>
          <a:xfrm>
            <a:off x="2986225" y="1250100"/>
            <a:ext cx="5871000" cy="13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Interface for the bluetooth communication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Connection is created through the socket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After the connection is created,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Transmission &amp; Receipt becomes available (like TCP)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969" name="Google Shape;969;p43"/>
          <p:cNvGrpSpPr/>
          <p:nvPr/>
        </p:nvGrpSpPr>
        <p:grpSpPr>
          <a:xfrm>
            <a:off x="354427" y="2793913"/>
            <a:ext cx="8356051" cy="2064988"/>
            <a:chOff x="360300" y="2873688"/>
            <a:chExt cx="8356051" cy="2064988"/>
          </a:xfrm>
        </p:grpSpPr>
        <p:pic>
          <p:nvPicPr>
            <p:cNvPr id="970" name="Google Shape;97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946513" y="3660563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1" name="Google Shape;971;p43"/>
            <p:cNvGrpSpPr/>
            <p:nvPr/>
          </p:nvGrpSpPr>
          <p:grpSpPr>
            <a:xfrm>
              <a:off x="4600791" y="3333688"/>
              <a:ext cx="861297" cy="1097520"/>
              <a:chOff x="1826513" y="2682293"/>
              <a:chExt cx="1082575" cy="1548857"/>
            </a:xfrm>
          </p:grpSpPr>
          <p:pic>
            <p:nvPicPr>
              <p:cNvPr id="972" name="Google Shape;972;p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6513" y="3135450"/>
                <a:ext cx="1082575" cy="109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3" name="Google Shape;973;p43"/>
              <p:cNvSpPr txBox="1"/>
              <p:nvPr/>
            </p:nvSpPr>
            <p:spPr>
              <a:xfrm>
                <a:off x="1924408" y="2682293"/>
                <a:ext cx="886800" cy="5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latin typeface="Proxima Nova"/>
                    <a:ea typeface="Proxima Nova"/>
                    <a:cs typeface="Proxima Nova"/>
                    <a:sym typeface="Proxima Nova"/>
                  </a:rPr>
                  <a:t>HC06</a:t>
                </a:r>
                <a:endParaRPr b="1" sz="15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974" name="Google Shape;974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7575" y="3700450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5" name="Google Shape;975;p43"/>
            <p:cNvGrpSpPr/>
            <p:nvPr/>
          </p:nvGrpSpPr>
          <p:grpSpPr>
            <a:xfrm>
              <a:off x="2628163" y="3592225"/>
              <a:ext cx="1348200" cy="1272088"/>
              <a:chOff x="5098600" y="3496837"/>
              <a:chExt cx="1348200" cy="1272088"/>
            </a:xfrm>
          </p:grpSpPr>
          <p:sp>
            <p:nvSpPr>
              <p:cNvPr id="976" name="Google Shape;976;p43"/>
              <p:cNvSpPr/>
              <p:nvPr/>
            </p:nvSpPr>
            <p:spPr>
              <a:xfrm>
                <a:off x="5098600" y="4427825"/>
                <a:ext cx="1348200" cy="341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BT Socket</a:t>
                </a:r>
                <a:endParaRPr b="1" sz="1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977" name="Google Shape;977;p4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275625" y="3496837"/>
                <a:ext cx="981062" cy="981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8" name="Google Shape;978;p43"/>
            <p:cNvSpPr/>
            <p:nvPr/>
          </p:nvSpPr>
          <p:spPr>
            <a:xfrm>
              <a:off x="5125674" y="4519175"/>
              <a:ext cx="2014800" cy="369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Adapter Array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979" name="Google Shape;97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21350" y="3909175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05892" y="3637384"/>
              <a:ext cx="341107" cy="34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" name="Google Shape;981;p43"/>
            <p:cNvSpPr/>
            <p:nvPr/>
          </p:nvSpPr>
          <p:spPr>
            <a:xfrm>
              <a:off x="7694750" y="4365975"/>
              <a:ext cx="960600" cy="57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Pairable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Devices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982" name="Google Shape;982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3776" y="3599706"/>
              <a:ext cx="1082575" cy="1082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3" name="Google Shape;983;p43"/>
            <p:cNvSpPr/>
            <p:nvPr/>
          </p:nvSpPr>
          <p:spPr>
            <a:xfrm>
              <a:off x="1195550" y="34663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1195550" y="43869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985" name="Google Shape;985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2075" y="3660700"/>
              <a:ext cx="960600" cy="9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911913" y="3835750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43"/>
            <p:cNvSpPr/>
            <p:nvPr/>
          </p:nvSpPr>
          <p:spPr>
            <a:xfrm rot="5400000">
              <a:off x="5786025" y="2130500"/>
              <a:ext cx="228600" cy="2471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4680375" y="2917588"/>
              <a:ext cx="24399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Bluetooth Adapter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9" name="Google Shape;989;p43"/>
            <p:cNvSpPr/>
            <p:nvPr/>
          </p:nvSpPr>
          <p:spPr>
            <a:xfrm rot="5400000">
              <a:off x="1986300" y="1599100"/>
              <a:ext cx="228600" cy="348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1291200" y="2873688"/>
              <a:ext cx="16188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Thread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91" name="Google Shape;991;p43"/>
          <p:cNvSpPr/>
          <p:nvPr/>
        </p:nvSpPr>
        <p:spPr>
          <a:xfrm>
            <a:off x="2567673" y="3363996"/>
            <a:ext cx="1447800" cy="149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97" name="Google Shape;997;p44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998" name="Google Shape;998;p44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999" name="Google Shape;999;p44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4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4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4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4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4" name="Google Shape;1004;p44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008" name="Google Shape;1008;p44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09" name="Google Shape;100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10" name="Google Shape;10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44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2" name="Google Shape;10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44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4" name="Google Shape;1014;p44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5" name="Google Shape;1015;p44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6" name="Google Shape;1016;p44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44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9" name="Google Shape;1019;p44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0" name="Google Shape;1020;p44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1" name="Google Shape;1021;p44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2" name="Google Shape;1022;p44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3" name="Google Shape;102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44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44"/>
          <p:cNvSpPr/>
          <p:nvPr/>
        </p:nvSpPr>
        <p:spPr>
          <a:xfrm>
            <a:off x="174850" y="1641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 / Output Stream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44"/>
          <p:cNvSpPr/>
          <p:nvPr/>
        </p:nvSpPr>
        <p:spPr>
          <a:xfrm>
            <a:off x="2986225" y="1250100"/>
            <a:ext cx="5871000" cy="13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Through the socket, BT communication is available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Input Stream : Sequence of received data (Kind of Buffer)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Output Stream : Sequence of data to be transmitted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(Same as above)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27" name="Google Shape;1027;p44"/>
          <p:cNvSpPr/>
          <p:nvPr/>
        </p:nvSpPr>
        <p:spPr>
          <a:xfrm>
            <a:off x="7694750" y="4213575"/>
            <a:ext cx="9606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Pairable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Devices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28" name="Google Shape;1028;p44"/>
          <p:cNvGrpSpPr/>
          <p:nvPr/>
        </p:nvGrpSpPr>
        <p:grpSpPr>
          <a:xfrm>
            <a:off x="354427" y="2793913"/>
            <a:ext cx="8356051" cy="2064988"/>
            <a:chOff x="360300" y="2873688"/>
            <a:chExt cx="8356051" cy="2064988"/>
          </a:xfrm>
        </p:grpSpPr>
        <p:pic>
          <p:nvPicPr>
            <p:cNvPr id="1029" name="Google Shape;1029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946513" y="3660563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0" name="Google Shape;1030;p44"/>
            <p:cNvGrpSpPr/>
            <p:nvPr/>
          </p:nvGrpSpPr>
          <p:grpSpPr>
            <a:xfrm>
              <a:off x="4600791" y="3333688"/>
              <a:ext cx="861297" cy="1097520"/>
              <a:chOff x="1826513" y="2682293"/>
              <a:chExt cx="1082575" cy="1548857"/>
            </a:xfrm>
          </p:grpSpPr>
          <p:pic>
            <p:nvPicPr>
              <p:cNvPr id="1031" name="Google Shape;1031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6513" y="3135450"/>
                <a:ext cx="1082575" cy="109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32" name="Google Shape;1032;p44"/>
              <p:cNvSpPr txBox="1"/>
              <p:nvPr/>
            </p:nvSpPr>
            <p:spPr>
              <a:xfrm>
                <a:off x="1924408" y="2682293"/>
                <a:ext cx="886800" cy="5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latin typeface="Proxima Nova"/>
                    <a:ea typeface="Proxima Nova"/>
                    <a:cs typeface="Proxima Nova"/>
                    <a:sym typeface="Proxima Nova"/>
                  </a:rPr>
                  <a:t>HC06</a:t>
                </a:r>
                <a:endParaRPr b="1" sz="15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1033" name="Google Shape;1033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7575" y="3700450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4" name="Google Shape;1034;p44"/>
            <p:cNvGrpSpPr/>
            <p:nvPr/>
          </p:nvGrpSpPr>
          <p:grpSpPr>
            <a:xfrm>
              <a:off x="2628163" y="3592225"/>
              <a:ext cx="1348200" cy="1272088"/>
              <a:chOff x="5098600" y="3496837"/>
              <a:chExt cx="1348200" cy="1272088"/>
            </a:xfrm>
          </p:grpSpPr>
          <p:sp>
            <p:nvSpPr>
              <p:cNvPr id="1035" name="Google Shape;1035;p44"/>
              <p:cNvSpPr/>
              <p:nvPr/>
            </p:nvSpPr>
            <p:spPr>
              <a:xfrm>
                <a:off x="5098600" y="4427825"/>
                <a:ext cx="1348200" cy="341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BT Socket</a:t>
                </a:r>
                <a:endParaRPr b="1" sz="1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036" name="Google Shape;1036;p4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275625" y="3496837"/>
                <a:ext cx="981062" cy="981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7" name="Google Shape;1037;p44"/>
            <p:cNvSpPr/>
            <p:nvPr/>
          </p:nvSpPr>
          <p:spPr>
            <a:xfrm>
              <a:off x="5125674" y="4519175"/>
              <a:ext cx="2014800" cy="369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Adapter Array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038" name="Google Shape;1038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21350" y="3909175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05892" y="3637384"/>
              <a:ext cx="341107" cy="34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0" name="Google Shape;1040;p44"/>
            <p:cNvSpPr/>
            <p:nvPr/>
          </p:nvSpPr>
          <p:spPr>
            <a:xfrm>
              <a:off x="7694750" y="4365975"/>
              <a:ext cx="960600" cy="57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Pairable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Devices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041" name="Google Shape;1041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3776" y="3599706"/>
              <a:ext cx="1082575" cy="1082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Google Shape;1042;p44"/>
            <p:cNvSpPr/>
            <p:nvPr/>
          </p:nvSpPr>
          <p:spPr>
            <a:xfrm>
              <a:off x="1195550" y="34663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1195550" y="43869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044" name="Google Shape;1044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2075" y="3660700"/>
              <a:ext cx="960600" cy="9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911913" y="3835750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44"/>
            <p:cNvSpPr/>
            <p:nvPr/>
          </p:nvSpPr>
          <p:spPr>
            <a:xfrm rot="5400000">
              <a:off x="5786025" y="2130500"/>
              <a:ext cx="228600" cy="2471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4680375" y="2917588"/>
              <a:ext cx="24399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Bluetooth Adapter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48" name="Google Shape;1048;p44"/>
            <p:cNvSpPr/>
            <p:nvPr/>
          </p:nvSpPr>
          <p:spPr>
            <a:xfrm rot="5400000">
              <a:off x="1986300" y="1599100"/>
              <a:ext cx="228600" cy="348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1291200" y="2873688"/>
              <a:ext cx="16188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Thread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050" name="Google Shape;1050;p44"/>
          <p:cNvSpPr/>
          <p:nvPr/>
        </p:nvSpPr>
        <p:spPr>
          <a:xfrm>
            <a:off x="278949" y="3320075"/>
            <a:ext cx="1963800" cy="159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56" name="Google Shape;1056;p45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057" name="Google Shape;1057;p45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058" name="Google Shape;1058;p45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5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5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5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5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3" name="Google Shape;1063;p45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067" name="Google Shape;1067;p45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68" name="Google Shape;10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69" name="Google Shape;10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5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1" name="Google Shape;10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45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3" name="Google Shape;1073;p45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4" name="Google Shape;1074;p45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p45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5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7" name="Google Shape;1077;p45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8" name="Google Shape;1078;p45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9" name="Google Shape;1079;p45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0" name="Google Shape;1080;p45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1" name="Google Shape;1081;p45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2" name="Google Shape;108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45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5"/>
          <p:cNvSpPr/>
          <p:nvPr/>
        </p:nvSpPr>
        <p:spPr>
          <a:xfrm>
            <a:off x="174850" y="1641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 / Output Stream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45"/>
          <p:cNvSpPr/>
          <p:nvPr/>
        </p:nvSpPr>
        <p:spPr>
          <a:xfrm>
            <a:off x="2986225" y="1250100"/>
            <a:ext cx="5871000" cy="13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Through the socket, BT communication is available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Input Stream : Sequence of received data (Kind of Buffer)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Output Stream : Sequence of data to be transmitted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(Same as above)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86" name="Google Shape;1086;p45"/>
          <p:cNvSpPr/>
          <p:nvPr/>
        </p:nvSpPr>
        <p:spPr>
          <a:xfrm>
            <a:off x="7694750" y="4289775"/>
            <a:ext cx="9606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Pairable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Devices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87" name="Google Shape;1087;p45"/>
          <p:cNvGrpSpPr/>
          <p:nvPr/>
        </p:nvGrpSpPr>
        <p:grpSpPr>
          <a:xfrm>
            <a:off x="360300" y="2797488"/>
            <a:ext cx="8356051" cy="2043988"/>
            <a:chOff x="360300" y="2873688"/>
            <a:chExt cx="8356051" cy="2043988"/>
          </a:xfrm>
        </p:grpSpPr>
        <p:pic>
          <p:nvPicPr>
            <p:cNvPr id="1088" name="Google Shape;1088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946513" y="3660563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9" name="Google Shape;1089;p45"/>
            <p:cNvGrpSpPr/>
            <p:nvPr/>
          </p:nvGrpSpPr>
          <p:grpSpPr>
            <a:xfrm>
              <a:off x="4600791" y="3333688"/>
              <a:ext cx="861297" cy="1097520"/>
              <a:chOff x="1826513" y="2682293"/>
              <a:chExt cx="1082575" cy="1548857"/>
            </a:xfrm>
          </p:grpSpPr>
          <p:pic>
            <p:nvPicPr>
              <p:cNvPr id="1090" name="Google Shape;1090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6513" y="3135450"/>
                <a:ext cx="1082575" cy="1095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1" name="Google Shape;1091;p45"/>
              <p:cNvSpPr txBox="1"/>
              <p:nvPr/>
            </p:nvSpPr>
            <p:spPr>
              <a:xfrm>
                <a:off x="1924408" y="2682293"/>
                <a:ext cx="886800" cy="5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latin typeface="Proxima Nova"/>
                    <a:ea typeface="Proxima Nova"/>
                    <a:cs typeface="Proxima Nova"/>
                    <a:sym typeface="Proxima Nova"/>
                  </a:rPr>
                  <a:t>HC06</a:t>
                </a:r>
                <a:endParaRPr b="1" sz="15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1092" name="Google Shape;1092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7575" y="3700450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3" name="Google Shape;1093;p45"/>
            <p:cNvGrpSpPr/>
            <p:nvPr/>
          </p:nvGrpSpPr>
          <p:grpSpPr>
            <a:xfrm>
              <a:off x="2628163" y="3592225"/>
              <a:ext cx="1348200" cy="1272088"/>
              <a:chOff x="5098600" y="3496837"/>
              <a:chExt cx="1348200" cy="1272088"/>
            </a:xfrm>
          </p:grpSpPr>
          <p:sp>
            <p:nvSpPr>
              <p:cNvPr id="1094" name="Google Shape;1094;p45"/>
              <p:cNvSpPr/>
              <p:nvPr/>
            </p:nvSpPr>
            <p:spPr>
              <a:xfrm>
                <a:off x="5098600" y="4427825"/>
                <a:ext cx="1348200" cy="341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BT Socket</a:t>
                </a:r>
                <a:endParaRPr b="1" sz="1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095" name="Google Shape;1095;p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275625" y="3496837"/>
                <a:ext cx="981062" cy="981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6" name="Google Shape;1096;p45"/>
            <p:cNvSpPr/>
            <p:nvPr/>
          </p:nvSpPr>
          <p:spPr>
            <a:xfrm>
              <a:off x="5125674" y="4519175"/>
              <a:ext cx="2014800" cy="369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Adapter Array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097" name="Google Shape;1097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21350" y="3909175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4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05892" y="3637384"/>
              <a:ext cx="341107" cy="34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3776" y="3599706"/>
              <a:ext cx="1082575" cy="1082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p45"/>
            <p:cNvSpPr/>
            <p:nvPr/>
          </p:nvSpPr>
          <p:spPr>
            <a:xfrm>
              <a:off x="1195550" y="34663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1195550" y="43869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102" name="Google Shape;1102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2075" y="3660700"/>
              <a:ext cx="960600" cy="9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911913" y="3835750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Google Shape;1104;p45"/>
            <p:cNvSpPr/>
            <p:nvPr/>
          </p:nvSpPr>
          <p:spPr>
            <a:xfrm rot="5400000">
              <a:off x="5786025" y="2130500"/>
              <a:ext cx="228600" cy="2471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4112325" y="2898750"/>
              <a:ext cx="35760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Bluetooth Adapter / Array Adapter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6" name="Google Shape;1106;p45"/>
            <p:cNvSpPr/>
            <p:nvPr/>
          </p:nvSpPr>
          <p:spPr>
            <a:xfrm rot="5400000">
              <a:off x="1986300" y="1599100"/>
              <a:ext cx="228600" cy="348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1291200" y="2873688"/>
              <a:ext cx="16188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Thread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08" name="Google Shape;1108;p45"/>
          <p:cNvSpPr/>
          <p:nvPr/>
        </p:nvSpPr>
        <p:spPr>
          <a:xfrm>
            <a:off x="2986200" y="1633900"/>
            <a:ext cx="5871000" cy="306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5"/>
          <p:cNvSpPr/>
          <p:nvPr/>
        </p:nvSpPr>
        <p:spPr>
          <a:xfrm>
            <a:off x="2502250" y="2255100"/>
            <a:ext cx="4455000" cy="2227200"/>
          </a:xfrm>
          <a:prstGeom prst="wedgeRoundRectCallout">
            <a:avLst>
              <a:gd fmla="val -33575" name="adj1"/>
              <a:gd fmla="val -6259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0000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We are going to deal with these data</a:t>
            </a:r>
            <a:endParaRPr sz="1900">
              <a:solidFill>
                <a:srgbClr val="0000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(Transferred from Arduino UNO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through BT communication)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10" name="Google Shape;1110;p45"/>
          <p:cNvSpPr/>
          <p:nvPr/>
        </p:nvSpPr>
        <p:spPr>
          <a:xfrm>
            <a:off x="278949" y="3324837"/>
            <a:ext cx="1963800" cy="159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16" name="Google Shape;1116;p46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117" name="Google Shape;1117;p46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118" name="Google Shape;1118;p46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6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6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6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6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3" name="Google Shape;1123;p46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127" name="Google Shape;1127;p46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28" name="Google Shape;112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29" name="Google Shape;11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6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1" name="Google Shape;11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46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3" name="Google Shape;1133;p46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46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5" name="Google Shape;1135;p46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46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7" name="Google Shape;1137;p46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8" name="Google Shape;1138;p46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9" name="Google Shape;1139;p46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Google Shape;1140;p46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1" name="Google Shape;1141;p46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2" name="Google Shape;11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46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6"/>
          <p:cNvSpPr/>
          <p:nvPr/>
        </p:nvSpPr>
        <p:spPr>
          <a:xfrm>
            <a:off x="174850" y="1797163"/>
            <a:ext cx="15147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5" name="Google Shape;1145;p46"/>
          <p:cNvSpPr/>
          <p:nvPr/>
        </p:nvSpPr>
        <p:spPr>
          <a:xfrm>
            <a:off x="1990775" y="1397563"/>
            <a:ext cx="6866400" cy="132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The segment of a process (Program being executed in the main memory)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One process has one or more threads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Main Activity in Android Studio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→ One process executed with a single thread (Default)</a:t>
            </a:r>
            <a:endParaRPr sz="17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46" name="Google Shape;1146;p46"/>
          <p:cNvSpPr/>
          <p:nvPr/>
        </p:nvSpPr>
        <p:spPr>
          <a:xfrm>
            <a:off x="1785975" y="3069925"/>
            <a:ext cx="2120700" cy="155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Want m</a:t>
            </a:r>
            <a:r>
              <a:rPr lang="ko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ore various functions to be executed at background?</a:t>
            </a:r>
            <a:endParaRPr sz="1800"/>
          </a:p>
        </p:txBody>
      </p:sp>
      <p:sp>
        <p:nvSpPr>
          <p:cNvPr id="1147" name="Google Shape;1147;p46"/>
          <p:cNvSpPr/>
          <p:nvPr/>
        </p:nvSpPr>
        <p:spPr>
          <a:xfrm>
            <a:off x="4264650" y="3637800"/>
            <a:ext cx="382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6"/>
          <p:cNvSpPr/>
          <p:nvPr/>
        </p:nvSpPr>
        <p:spPr>
          <a:xfrm>
            <a:off x="4878525" y="3103825"/>
            <a:ext cx="2489700" cy="155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Create and define </a:t>
            </a:r>
            <a:r>
              <a:rPr lang="ko" sz="18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more threads</a:t>
            </a:r>
            <a:r>
              <a:rPr lang="ko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on your own!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54" name="Google Shape;1154;p47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155" name="Google Shape;1155;p47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156" name="Google Shape;1156;p47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7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7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7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7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1" name="Google Shape;1161;p47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165" name="Google Shape;1165;p47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66" name="Google Shape;116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67" name="Google Shape;11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47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9" name="Google Shape;11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47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1" name="Google Shape;1171;p47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2" name="Google Shape;1172;p47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3" name="Google Shape;1173;p47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7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5" name="Google Shape;1175;p47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6" name="Google Shape;1176;p47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7" name="Google Shape;1177;p47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8" name="Google Shape;1178;p47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9" name="Google Shape;1179;p47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0" name="Google Shape;11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7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7"/>
          <p:cNvSpPr/>
          <p:nvPr/>
        </p:nvSpPr>
        <p:spPr>
          <a:xfrm>
            <a:off x="115675" y="1148975"/>
            <a:ext cx="34677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Problems with multi threads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3" name="Google Shape;1183;p47"/>
          <p:cNvSpPr/>
          <p:nvPr/>
        </p:nvSpPr>
        <p:spPr>
          <a:xfrm>
            <a:off x="683938" y="1982188"/>
            <a:ext cx="2510700" cy="8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can do more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many threads!!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4" name="Google Shape;1184;p47"/>
          <p:cNvSpPr/>
          <p:nvPr/>
        </p:nvSpPr>
        <p:spPr>
          <a:xfrm rot="5400000">
            <a:off x="1747900" y="2857388"/>
            <a:ext cx="382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7"/>
          <p:cNvSpPr/>
          <p:nvPr/>
        </p:nvSpPr>
        <p:spPr>
          <a:xfrm>
            <a:off x="327254" y="3459600"/>
            <a:ext cx="3224100" cy="84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Then how would you </a:t>
            </a:r>
            <a:r>
              <a:rPr b="1" lang="ko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HANDLE</a:t>
            </a: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those threads?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6" name="Google Shape;1186;p47"/>
          <p:cNvSpPr/>
          <p:nvPr/>
        </p:nvSpPr>
        <p:spPr>
          <a:xfrm>
            <a:off x="3867775" y="1138000"/>
            <a:ext cx="5094900" cy="173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7" name="Google Shape;1187;p47"/>
          <p:cNvSpPr txBox="1"/>
          <p:nvPr/>
        </p:nvSpPr>
        <p:spPr>
          <a:xfrm>
            <a:off x="4022878" y="1102666"/>
            <a:ext cx="47484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Race Condition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Proxima Nova"/>
                <a:ea typeface="Proxima Nova"/>
                <a:cs typeface="Proxima Nova"/>
                <a:sym typeface="Proxima Nova"/>
              </a:rPr>
              <a:t>: 2 or more threads try to access shared resource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8" name="Google Shape;1188;p47"/>
          <p:cNvSpPr/>
          <p:nvPr/>
        </p:nvSpPr>
        <p:spPr>
          <a:xfrm>
            <a:off x="4022878" y="1822649"/>
            <a:ext cx="2032800" cy="431700"/>
          </a:xfrm>
          <a:prstGeom prst="ellipse">
            <a:avLst/>
          </a:prstGeom>
          <a:solidFill>
            <a:srgbClr val="A6C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 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9" name="Google Shape;1189;p47"/>
          <p:cNvSpPr/>
          <p:nvPr/>
        </p:nvSpPr>
        <p:spPr>
          <a:xfrm>
            <a:off x="4033643" y="2369169"/>
            <a:ext cx="2032800" cy="431700"/>
          </a:xfrm>
          <a:prstGeom prst="ellipse">
            <a:avLst/>
          </a:prstGeom>
          <a:solidFill>
            <a:srgbClr val="A6C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 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0" name="Google Shape;1190;p47"/>
          <p:cNvCxnSpPr>
            <a:stCxn id="1188" idx="6"/>
          </p:cNvCxnSpPr>
          <p:nvPr/>
        </p:nvCxnSpPr>
        <p:spPr>
          <a:xfrm>
            <a:off x="6055678" y="2038499"/>
            <a:ext cx="1166400" cy="148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47"/>
          <p:cNvCxnSpPr>
            <a:stCxn id="1189" idx="6"/>
          </p:cNvCxnSpPr>
          <p:nvPr/>
        </p:nvCxnSpPr>
        <p:spPr>
          <a:xfrm flipH="1" rot="10800000">
            <a:off x="6066443" y="2324019"/>
            <a:ext cx="1172100" cy="261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47"/>
          <p:cNvSpPr/>
          <p:nvPr/>
        </p:nvSpPr>
        <p:spPr>
          <a:xfrm>
            <a:off x="7221810" y="1891638"/>
            <a:ext cx="1659600" cy="683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Button in MainActivity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3" name="Google Shape;1193;p47"/>
          <p:cNvSpPr txBox="1"/>
          <p:nvPr/>
        </p:nvSpPr>
        <p:spPr>
          <a:xfrm>
            <a:off x="5867790" y="1753513"/>
            <a:ext cx="141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Make it Red!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4" name="Google Shape;1194;p47"/>
          <p:cNvSpPr txBox="1"/>
          <p:nvPr/>
        </p:nvSpPr>
        <p:spPr>
          <a:xfrm>
            <a:off x="5867790" y="2511831"/>
            <a:ext cx="141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Make it Blue!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5" name="Google Shape;1195;p47"/>
          <p:cNvSpPr txBox="1"/>
          <p:nvPr/>
        </p:nvSpPr>
        <p:spPr>
          <a:xfrm>
            <a:off x="7472843" y="1254875"/>
            <a:ext cx="141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Simultaneously</a:t>
            </a:r>
            <a:endParaRPr b="1" sz="13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6" name="Google Shape;1196;p47"/>
          <p:cNvSpPr/>
          <p:nvPr/>
        </p:nvSpPr>
        <p:spPr>
          <a:xfrm>
            <a:off x="3881500" y="2952350"/>
            <a:ext cx="5094900" cy="198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7" name="Google Shape;1197;p47"/>
          <p:cNvSpPr txBox="1"/>
          <p:nvPr/>
        </p:nvSpPr>
        <p:spPr>
          <a:xfrm>
            <a:off x="4022891" y="2952241"/>
            <a:ext cx="47484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DeadLock </a:t>
            </a: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or more threads hold certain resource respectively and waiting for other thread to release the lock of their resource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8" name="Google Shape;1198;p47"/>
          <p:cNvSpPr/>
          <p:nvPr/>
        </p:nvSpPr>
        <p:spPr>
          <a:xfrm>
            <a:off x="3955801" y="4148825"/>
            <a:ext cx="1242600" cy="369300"/>
          </a:xfrm>
          <a:prstGeom prst="ellipse">
            <a:avLst/>
          </a:prstGeom>
          <a:solidFill>
            <a:srgbClr val="A6C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 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9" name="Google Shape;1199;p47"/>
          <p:cNvSpPr/>
          <p:nvPr/>
        </p:nvSpPr>
        <p:spPr>
          <a:xfrm>
            <a:off x="7694526" y="4148825"/>
            <a:ext cx="1242600" cy="369300"/>
          </a:xfrm>
          <a:prstGeom prst="ellipse">
            <a:avLst/>
          </a:prstGeom>
          <a:solidFill>
            <a:srgbClr val="A6C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 2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0" name="Google Shape;1200;p47"/>
          <p:cNvSpPr/>
          <p:nvPr/>
        </p:nvSpPr>
        <p:spPr>
          <a:xfrm>
            <a:off x="5947711" y="3853844"/>
            <a:ext cx="9975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Button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1" name="Google Shape;1201;p47"/>
          <p:cNvSpPr/>
          <p:nvPr/>
        </p:nvSpPr>
        <p:spPr>
          <a:xfrm>
            <a:off x="5947711" y="4477894"/>
            <a:ext cx="997500" cy="36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2" name="Google Shape;1202;p47"/>
          <p:cNvCxnSpPr>
            <a:stCxn id="1198" idx="6"/>
            <a:endCxn id="1200" idx="1"/>
          </p:cNvCxnSpPr>
          <p:nvPr/>
        </p:nvCxnSpPr>
        <p:spPr>
          <a:xfrm flipH="1" rot="10800000">
            <a:off x="5198401" y="4038575"/>
            <a:ext cx="749400" cy="29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3" name="Google Shape;1203;p47"/>
          <p:cNvCxnSpPr>
            <a:stCxn id="1199" idx="2"/>
            <a:endCxn id="1201" idx="3"/>
          </p:cNvCxnSpPr>
          <p:nvPr/>
        </p:nvCxnSpPr>
        <p:spPr>
          <a:xfrm flipH="1">
            <a:off x="6945126" y="4333475"/>
            <a:ext cx="7494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4" name="Google Shape;1204;p47"/>
          <p:cNvCxnSpPr>
            <a:stCxn id="1199" idx="2"/>
            <a:endCxn id="1200" idx="3"/>
          </p:cNvCxnSpPr>
          <p:nvPr/>
        </p:nvCxnSpPr>
        <p:spPr>
          <a:xfrm rot="10800000">
            <a:off x="6945126" y="4038575"/>
            <a:ext cx="749400" cy="29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05" name="Google Shape;1205;p47"/>
          <p:cNvCxnSpPr>
            <a:stCxn id="1198" idx="6"/>
            <a:endCxn id="1201" idx="1"/>
          </p:cNvCxnSpPr>
          <p:nvPr/>
        </p:nvCxnSpPr>
        <p:spPr>
          <a:xfrm>
            <a:off x="5198401" y="4333475"/>
            <a:ext cx="749400" cy="329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06" name="Google Shape;1206;p47"/>
          <p:cNvSpPr txBox="1"/>
          <p:nvPr/>
        </p:nvSpPr>
        <p:spPr>
          <a:xfrm>
            <a:off x="5082580" y="3918850"/>
            <a:ext cx="62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Hold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7" name="Google Shape;1207;p47"/>
          <p:cNvSpPr txBox="1"/>
          <p:nvPr/>
        </p:nvSpPr>
        <p:spPr>
          <a:xfrm>
            <a:off x="7093980" y="4453200"/>
            <a:ext cx="62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Hold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8" name="Google Shape;1208;p47"/>
          <p:cNvSpPr txBox="1"/>
          <p:nvPr/>
        </p:nvSpPr>
        <p:spPr>
          <a:xfrm>
            <a:off x="7093980" y="3853850"/>
            <a:ext cx="62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9" name="Google Shape;1209;p47"/>
          <p:cNvSpPr txBox="1"/>
          <p:nvPr/>
        </p:nvSpPr>
        <p:spPr>
          <a:xfrm>
            <a:off x="5073705" y="4419525"/>
            <a:ext cx="62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Wait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0" name="Google Shape;1210;p47"/>
          <p:cNvSpPr txBox="1"/>
          <p:nvPr/>
        </p:nvSpPr>
        <p:spPr>
          <a:xfrm>
            <a:off x="5740568" y="4161712"/>
            <a:ext cx="141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(Waiting forever</a:t>
            </a: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Bluetooth Connection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16" name="Google Shape;1216;p48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217" name="Google Shape;1217;p48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218" name="Google Shape;1218;p48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3" name="Google Shape;1223;p48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227" name="Google Shape;1227;p48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28" name="Google Shape;122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229" name="Google Shape;1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48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1" name="Google Shape;1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8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3" name="Google Shape;1233;p48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4" name="Google Shape;1234;p48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5" name="Google Shape;1235;p48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8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7" name="Google Shape;1237;p48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8" name="Google Shape;1238;p48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9" name="Google Shape;1239;p48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0" name="Google Shape;1240;p48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1" name="Google Shape;1241;p48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2" name="Google Shape;12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48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48"/>
          <p:cNvSpPr/>
          <p:nvPr/>
        </p:nvSpPr>
        <p:spPr>
          <a:xfrm>
            <a:off x="98650" y="1113363"/>
            <a:ext cx="15147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5" name="Google Shape;1245;p48"/>
          <p:cNvSpPr/>
          <p:nvPr/>
        </p:nvSpPr>
        <p:spPr>
          <a:xfrm>
            <a:off x="5967425" y="1189650"/>
            <a:ext cx="2937900" cy="3759000"/>
          </a:xfrm>
          <a:prstGeom prst="roundRect">
            <a:avLst>
              <a:gd fmla="val 8960" name="adj"/>
            </a:avLst>
          </a:prstGeom>
          <a:solidFill>
            <a:srgbClr val="EDFF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46" name="Google Shape;1246;p48"/>
          <p:cNvGrpSpPr/>
          <p:nvPr/>
        </p:nvGrpSpPr>
        <p:grpSpPr>
          <a:xfrm>
            <a:off x="7645775" y="1163400"/>
            <a:ext cx="1455700" cy="1455700"/>
            <a:chOff x="7493375" y="1696800"/>
            <a:chExt cx="1455700" cy="1455700"/>
          </a:xfrm>
        </p:grpSpPr>
        <p:pic>
          <p:nvPicPr>
            <p:cNvPr id="1247" name="Google Shape;1247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493375" y="1696800"/>
              <a:ext cx="1455700" cy="145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24425" y="2227850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9" name="Google Shape;1249;p48"/>
          <p:cNvSpPr/>
          <p:nvPr/>
        </p:nvSpPr>
        <p:spPr>
          <a:xfrm>
            <a:off x="6392425" y="1100197"/>
            <a:ext cx="1514700" cy="40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MainActivity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0" name="Google Shape;1250;p48"/>
          <p:cNvSpPr/>
          <p:nvPr/>
        </p:nvSpPr>
        <p:spPr>
          <a:xfrm>
            <a:off x="6037775" y="1626350"/>
            <a:ext cx="1455600" cy="3249300"/>
          </a:xfrm>
          <a:prstGeom prst="roundRect">
            <a:avLst>
              <a:gd fmla="val 16667" name="adj"/>
            </a:avLst>
          </a:prstGeom>
          <a:solidFill>
            <a:srgbClr val="FEFF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51" name="Google Shape;1251;p48"/>
          <p:cNvGrpSpPr/>
          <p:nvPr/>
        </p:nvGrpSpPr>
        <p:grpSpPr>
          <a:xfrm>
            <a:off x="6145173" y="3698225"/>
            <a:ext cx="1240800" cy="530700"/>
            <a:chOff x="5524473" y="3700450"/>
            <a:chExt cx="1240800" cy="530700"/>
          </a:xfrm>
        </p:grpSpPr>
        <p:sp>
          <p:nvSpPr>
            <p:cNvPr id="1252" name="Google Shape;1252;p48"/>
            <p:cNvSpPr/>
            <p:nvPr/>
          </p:nvSpPr>
          <p:spPr>
            <a:xfrm>
              <a:off x="5524473" y="3700450"/>
              <a:ext cx="12408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Message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53" name="Google Shape;1253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2175" y="38515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4" name="Google Shape;1254;p48"/>
          <p:cNvGrpSpPr/>
          <p:nvPr/>
        </p:nvGrpSpPr>
        <p:grpSpPr>
          <a:xfrm>
            <a:off x="6145173" y="3116438"/>
            <a:ext cx="1240800" cy="530700"/>
            <a:chOff x="5524473" y="3700450"/>
            <a:chExt cx="1240800" cy="530700"/>
          </a:xfrm>
        </p:grpSpPr>
        <p:sp>
          <p:nvSpPr>
            <p:cNvPr id="1255" name="Google Shape;1255;p48"/>
            <p:cNvSpPr/>
            <p:nvPr/>
          </p:nvSpPr>
          <p:spPr>
            <a:xfrm>
              <a:off x="5524473" y="3700450"/>
              <a:ext cx="12408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Message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56" name="Google Shape;1256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2175" y="38515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7" name="Google Shape;1257;p48"/>
          <p:cNvGrpSpPr/>
          <p:nvPr/>
        </p:nvGrpSpPr>
        <p:grpSpPr>
          <a:xfrm>
            <a:off x="6145173" y="2532425"/>
            <a:ext cx="1240800" cy="530700"/>
            <a:chOff x="5524473" y="3700450"/>
            <a:chExt cx="1240800" cy="530700"/>
          </a:xfrm>
        </p:grpSpPr>
        <p:sp>
          <p:nvSpPr>
            <p:cNvPr id="1258" name="Google Shape;1258;p48"/>
            <p:cNvSpPr/>
            <p:nvPr/>
          </p:nvSpPr>
          <p:spPr>
            <a:xfrm>
              <a:off x="5524473" y="3700450"/>
              <a:ext cx="12408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Message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59" name="Google Shape;1259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2175" y="38515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0" name="Google Shape;1260;p48"/>
          <p:cNvGrpSpPr/>
          <p:nvPr/>
        </p:nvGrpSpPr>
        <p:grpSpPr>
          <a:xfrm>
            <a:off x="6134073" y="1950350"/>
            <a:ext cx="1240800" cy="530700"/>
            <a:chOff x="5524473" y="3700450"/>
            <a:chExt cx="1240800" cy="530700"/>
          </a:xfrm>
        </p:grpSpPr>
        <p:sp>
          <p:nvSpPr>
            <p:cNvPr id="1261" name="Google Shape;1261;p48"/>
            <p:cNvSpPr/>
            <p:nvPr/>
          </p:nvSpPr>
          <p:spPr>
            <a:xfrm>
              <a:off x="5524473" y="3700450"/>
              <a:ext cx="12408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Message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62" name="Google Shape;1262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2175" y="38515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3" name="Google Shape;1263;p48"/>
          <p:cNvGrpSpPr/>
          <p:nvPr/>
        </p:nvGrpSpPr>
        <p:grpSpPr>
          <a:xfrm>
            <a:off x="6145173" y="4280000"/>
            <a:ext cx="1240800" cy="530700"/>
            <a:chOff x="5524473" y="3700450"/>
            <a:chExt cx="1240800" cy="530700"/>
          </a:xfrm>
        </p:grpSpPr>
        <p:sp>
          <p:nvSpPr>
            <p:cNvPr id="1264" name="Google Shape;1264;p48"/>
            <p:cNvSpPr/>
            <p:nvPr/>
          </p:nvSpPr>
          <p:spPr>
            <a:xfrm>
              <a:off x="5524473" y="3700450"/>
              <a:ext cx="12408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Message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65" name="Google Shape;1265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62175" y="38515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6" name="Google Shape;1266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2825" y="28538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48"/>
          <p:cNvSpPr txBox="1"/>
          <p:nvPr/>
        </p:nvSpPr>
        <p:spPr>
          <a:xfrm>
            <a:off x="5786825" y="1626350"/>
            <a:ext cx="19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Message Queue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8" name="Google Shape;1268;p48"/>
          <p:cNvSpPr/>
          <p:nvPr/>
        </p:nvSpPr>
        <p:spPr>
          <a:xfrm>
            <a:off x="174850" y="1866675"/>
            <a:ext cx="4075800" cy="308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- 1 </a:t>
            </a:r>
            <a:r>
              <a:rPr lang="ko" sz="1600">
                <a:solidFill>
                  <a:srgbClr val="0000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Message Queue</a:t>
            </a: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is assigned to 1 Thread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Send &amp; process message or runnable object associated with the thread</a:t>
            </a:r>
            <a:b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</a:b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(Tasks represented in thread should be conducted </a:t>
            </a:r>
            <a:r>
              <a:rPr b="1" lang="ko" sz="1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through the handler</a:t>
            </a: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)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 To avoid the undesirable problems in the previous slide, 1 handler to 1 thread is necessary</a:t>
            </a:r>
            <a:endParaRPr sz="1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69" name="Google Shape;1269;p48"/>
          <p:cNvSpPr/>
          <p:nvPr/>
        </p:nvSpPr>
        <p:spPr>
          <a:xfrm>
            <a:off x="903575" y="1746650"/>
            <a:ext cx="4829400" cy="29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A queue composed of </a:t>
            </a:r>
            <a:r>
              <a:rPr b="1" lang="ko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tasks</a:t>
            </a: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that will be executed in a certain thread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70" name="Google Shape;127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800" y="1827688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48"/>
          <p:cNvSpPr txBox="1"/>
          <p:nvPr/>
        </p:nvSpPr>
        <p:spPr>
          <a:xfrm>
            <a:off x="1495301" y="1529500"/>
            <a:ext cx="246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(Message, Runnable object)</a:t>
            </a:r>
            <a:endParaRPr b="1" sz="12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2" name="Google Shape;1272;p48"/>
          <p:cNvSpPr/>
          <p:nvPr/>
        </p:nvSpPr>
        <p:spPr>
          <a:xfrm>
            <a:off x="5450106" y="3064055"/>
            <a:ext cx="721800" cy="18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48"/>
          <p:cNvSpPr/>
          <p:nvPr/>
        </p:nvSpPr>
        <p:spPr>
          <a:xfrm>
            <a:off x="4520800" y="3786725"/>
            <a:ext cx="1118700" cy="431700"/>
          </a:xfrm>
          <a:prstGeom prst="ellipse">
            <a:avLst/>
          </a:prstGeom>
          <a:solidFill>
            <a:srgbClr val="A6C8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4" name="Google Shape;1274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434613">
            <a:off x="5449650" y="3906500"/>
            <a:ext cx="750900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9844157">
            <a:off x="5405002" y="3323051"/>
            <a:ext cx="750900" cy="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48"/>
          <p:cNvSpPr txBox="1"/>
          <p:nvPr/>
        </p:nvSpPr>
        <p:spPr>
          <a:xfrm>
            <a:off x="4207950" y="3240275"/>
            <a:ext cx="19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Message.obtainMessage()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77" name="Google Shape;1277;p48"/>
          <p:cNvSpPr txBox="1"/>
          <p:nvPr/>
        </p:nvSpPr>
        <p:spPr>
          <a:xfrm>
            <a:off x="4287025" y="4395575"/>
            <a:ext cx="19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Message.sendToTarget()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78" name="Google Shape;1278;p48"/>
          <p:cNvSpPr txBox="1"/>
          <p:nvPr/>
        </p:nvSpPr>
        <p:spPr>
          <a:xfrm>
            <a:off x="5236375" y="2793275"/>
            <a:ext cx="9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Data Transfer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4" name="Google Shape;1284;p49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285" name="Google Shape;1285;p49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286" name="Google Shape;1286;p49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9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9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9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9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1" name="Google Shape;1291;p49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295" name="Google Shape;1295;p49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96" name="Google Shape;12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297" name="Google Shape;1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49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9" name="Google Shape;12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49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1" name="Google Shape;1301;p49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2" name="Google Shape;1302;p49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3" name="Google Shape;1303;p49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9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5" name="Google Shape;1305;p49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6" name="Google Shape;1306;p49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7" name="Google Shape;1307;p49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8" name="Google Shape;1308;p49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9" name="Google Shape;1309;p49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0" name="Google Shape;1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49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9"/>
          <p:cNvSpPr/>
          <p:nvPr/>
        </p:nvSpPr>
        <p:spPr>
          <a:xfrm>
            <a:off x="174850" y="1189563"/>
            <a:ext cx="15147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Byte Array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3" name="Google Shape;131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2050" y="2200893"/>
            <a:ext cx="3999226" cy="193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7613" y="1910325"/>
            <a:ext cx="2152320" cy="146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5" name="Google Shape;131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0025" y="3377020"/>
            <a:ext cx="2647501" cy="15533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6" name="Google Shape;1316;p49"/>
          <p:cNvSpPr/>
          <p:nvPr/>
        </p:nvSpPr>
        <p:spPr>
          <a:xfrm>
            <a:off x="2806425" y="1368088"/>
            <a:ext cx="15147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Arduino IDE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7" name="Google Shape;1317;p49"/>
          <p:cNvSpPr/>
          <p:nvPr/>
        </p:nvSpPr>
        <p:spPr>
          <a:xfrm>
            <a:off x="6254313" y="1670188"/>
            <a:ext cx="15147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Android Studio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8" name="Google Shape;1318;p49"/>
          <p:cNvSpPr/>
          <p:nvPr/>
        </p:nvSpPr>
        <p:spPr>
          <a:xfrm>
            <a:off x="115675" y="2402800"/>
            <a:ext cx="2066100" cy="155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Transmission is ONLY available using </a:t>
            </a:r>
            <a:r>
              <a:rPr lang="ko" sz="18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byte array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Data Transfer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24" name="Google Shape;1324;p50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325" name="Google Shape;1325;p50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326" name="Google Shape;1326;p50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0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0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0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0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1" name="Google Shape;1331;p50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335" name="Google Shape;1335;p50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36" name="Google Shape;133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37" name="Google Shape;1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550" y="2503900"/>
            <a:ext cx="1082575" cy="10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50"/>
          <p:cNvSpPr txBox="1"/>
          <p:nvPr/>
        </p:nvSpPr>
        <p:spPr>
          <a:xfrm>
            <a:off x="7872449" y="3569425"/>
            <a:ext cx="88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latin typeface="Proxima Nova"/>
                <a:ea typeface="Proxima Nova"/>
                <a:cs typeface="Proxima Nova"/>
                <a:sym typeface="Proxima Nova"/>
              </a:rPr>
              <a:t>HC06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39" name="Google Shape;13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" y="1963312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50"/>
          <p:cNvSpPr txBox="1"/>
          <p:nvPr/>
        </p:nvSpPr>
        <p:spPr>
          <a:xfrm>
            <a:off x="174851" y="3651600"/>
            <a:ext cx="16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1" name="Google Shape;1341;p50"/>
          <p:cNvSpPr/>
          <p:nvPr/>
        </p:nvSpPr>
        <p:spPr>
          <a:xfrm>
            <a:off x="278950" y="1356400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2" name="Google Shape;1342;p50"/>
          <p:cNvSpPr/>
          <p:nvPr/>
        </p:nvSpPr>
        <p:spPr>
          <a:xfrm>
            <a:off x="7610538" y="1347775"/>
            <a:ext cx="14106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3" name="Google Shape;1343;p50"/>
          <p:cNvSpPr/>
          <p:nvPr/>
        </p:nvSpPr>
        <p:spPr>
          <a:xfrm>
            <a:off x="1882350" y="1287150"/>
            <a:ext cx="228600" cy="3490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50"/>
          <p:cNvSpPr/>
          <p:nvPr/>
        </p:nvSpPr>
        <p:spPr>
          <a:xfrm>
            <a:off x="2181900" y="1189575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Adapter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5" name="Google Shape;1345;p50"/>
          <p:cNvSpPr/>
          <p:nvPr/>
        </p:nvSpPr>
        <p:spPr>
          <a:xfrm>
            <a:off x="2181900" y="44779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Handler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6" name="Google Shape;1346;p50"/>
          <p:cNvSpPr/>
          <p:nvPr/>
        </p:nvSpPr>
        <p:spPr>
          <a:xfrm>
            <a:off x="2199650" y="370045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Thread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7" name="Google Shape;1347;p50"/>
          <p:cNvSpPr/>
          <p:nvPr/>
        </p:nvSpPr>
        <p:spPr>
          <a:xfrm>
            <a:off x="2199650" y="2923000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BroadcastReceiver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8" name="Google Shape;1348;p50"/>
          <p:cNvSpPr/>
          <p:nvPr/>
        </p:nvSpPr>
        <p:spPr>
          <a:xfrm>
            <a:off x="4896225" y="1189575"/>
            <a:ext cx="18690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+Adapter View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9" name="Google Shape;1349;p50"/>
          <p:cNvSpPr/>
          <p:nvPr/>
        </p:nvSpPr>
        <p:spPr>
          <a:xfrm>
            <a:off x="2199650" y="2056288"/>
            <a:ext cx="2647500" cy="53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Socket</a:t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0" name="Google Shape;135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371" y="2259570"/>
            <a:ext cx="1737149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50"/>
          <p:cNvSpPr/>
          <p:nvPr/>
        </p:nvSpPr>
        <p:spPr>
          <a:xfrm>
            <a:off x="66750" y="1063950"/>
            <a:ext cx="9020700" cy="3975600"/>
          </a:xfrm>
          <a:prstGeom prst="rect">
            <a:avLst/>
          </a:prstGeom>
          <a:solidFill>
            <a:srgbClr val="FFFFFF">
              <a:alpha val="83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0"/>
          <p:cNvSpPr/>
          <p:nvPr/>
        </p:nvSpPr>
        <p:spPr>
          <a:xfrm>
            <a:off x="115675" y="1107975"/>
            <a:ext cx="4849200" cy="63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to transfer data with this data type?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353" name="Google Shape;135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500" y="1136100"/>
            <a:ext cx="3777025" cy="3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50"/>
          <p:cNvSpPr/>
          <p:nvPr/>
        </p:nvSpPr>
        <p:spPr>
          <a:xfrm>
            <a:off x="5176091" y="3115000"/>
            <a:ext cx="3736500" cy="173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0"/>
          <p:cNvSpPr/>
          <p:nvPr/>
        </p:nvSpPr>
        <p:spPr>
          <a:xfrm>
            <a:off x="355150" y="1981588"/>
            <a:ext cx="4429200" cy="53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 Stream : </a:t>
            </a: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[124, 235, 82, 351, 455, 92, 90, 43, … ]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56" name="Google Shape;1356;p50"/>
          <p:cNvSpPr/>
          <p:nvPr/>
        </p:nvSpPr>
        <p:spPr>
          <a:xfrm>
            <a:off x="2306350" y="2606800"/>
            <a:ext cx="526800" cy="29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0"/>
          <p:cNvSpPr/>
          <p:nvPr/>
        </p:nvSpPr>
        <p:spPr>
          <a:xfrm>
            <a:off x="355150" y="3021900"/>
            <a:ext cx="4429200" cy="183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 bytes are needed </a:t>
            </a: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</a:t>
            </a: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 represent value over 255</a:t>
            </a:r>
            <a:endParaRPr sz="1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Value &gt; 255 : n * 2</a:t>
            </a:r>
            <a:r>
              <a:rPr lang="ko" sz="15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⁸ + m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0 ≤ Value ≤ 255 : 0 * 2⁸ + m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(n, m : consecutive 2 elements in byte array)</a:t>
            </a:r>
            <a:endParaRPr sz="1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58" name="Google Shape;1358;p50"/>
          <p:cNvSpPr/>
          <p:nvPr/>
        </p:nvSpPr>
        <p:spPr>
          <a:xfrm>
            <a:off x="2669050" y="2946091"/>
            <a:ext cx="2420100" cy="296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 Byte = 8 bit → (0 ~ 2⁸ - 1)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1"/>
          <p:cNvSpPr/>
          <p:nvPr/>
        </p:nvSpPr>
        <p:spPr>
          <a:xfrm>
            <a:off x="232175" y="1189650"/>
            <a:ext cx="7027800" cy="3759000"/>
          </a:xfrm>
          <a:prstGeom prst="roundRect">
            <a:avLst>
              <a:gd fmla="val 8960" name="adj"/>
            </a:avLst>
          </a:prstGeom>
          <a:solidFill>
            <a:srgbClr val="EDFF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64" name="Google Shape;1364;p51"/>
          <p:cNvGrpSpPr/>
          <p:nvPr/>
        </p:nvGrpSpPr>
        <p:grpSpPr>
          <a:xfrm>
            <a:off x="311693" y="3927076"/>
            <a:ext cx="895693" cy="895693"/>
            <a:chOff x="7493375" y="1696800"/>
            <a:chExt cx="1455700" cy="1455700"/>
          </a:xfrm>
        </p:grpSpPr>
        <p:pic>
          <p:nvPicPr>
            <p:cNvPr id="1365" name="Google Shape;1365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93375" y="1696800"/>
              <a:ext cx="1455700" cy="145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4425" y="2227850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7" name="Google Shape;1367;p5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Data Transfer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68" name="Google Shape;1368;p51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369" name="Google Shape;1369;p51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370" name="Google Shape;1370;p51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1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51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51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51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5" name="Google Shape;1375;p51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379" name="Google Shape;1379;p51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80" name="Google Shape;138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1" name="Google Shape;1381;p51"/>
          <p:cNvSpPr/>
          <p:nvPr/>
        </p:nvSpPr>
        <p:spPr>
          <a:xfrm>
            <a:off x="7694750" y="3375375"/>
            <a:ext cx="9606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Pairable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Devices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82" name="Google Shape;1382;p51"/>
          <p:cNvGrpSpPr/>
          <p:nvPr/>
        </p:nvGrpSpPr>
        <p:grpSpPr>
          <a:xfrm>
            <a:off x="360300" y="1883088"/>
            <a:ext cx="8356051" cy="2043988"/>
            <a:chOff x="360300" y="2873688"/>
            <a:chExt cx="8356051" cy="2043988"/>
          </a:xfrm>
        </p:grpSpPr>
        <p:pic>
          <p:nvPicPr>
            <p:cNvPr id="1383" name="Google Shape;138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3946513" y="3660563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4" name="Google Shape;1384;p51"/>
            <p:cNvGrpSpPr/>
            <p:nvPr/>
          </p:nvGrpSpPr>
          <p:grpSpPr>
            <a:xfrm>
              <a:off x="4600791" y="3333688"/>
              <a:ext cx="861297" cy="1097520"/>
              <a:chOff x="1826513" y="2682293"/>
              <a:chExt cx="1082575" cy="1548857"/>
            </a:xfrm>
          </p:grpSpPr>
          <p:pic>
            <p:nvPicPr>
              <p:cNvPr id="1385" name="Google Shape;1385;p5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826513" y="3135450"/>
                <a:ext cx="1082575" cy="1095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386" name="Google Shape;1386;p51"/>
              <p:cNvSpPr txBox="1"/>
              <p:nvPr/>
            </p:nvSpPr>
            <p:spPr>
              <a:xfrm>
                <a:off x="1924408" y="2682293"/>
                <a:ext cx="886800" cy="58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latin typeface="Proxima Nova"/>
                    <a:ea typeface="Proxima Nova"/>
                    <a:cs typeface="Proxima Nova"/>
                    <a:sym typeface="Proxima Nova"/>
                  </a:rPr>
                  <a:t>HC06</a:t>
                </a:r>
                <a:endParaRPr b="1" sz="15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1387" name="Google Shape;1387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27575" y="3700450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8" name="Google Shape;1388;p51"/>
            <p:cNvGrpSpPr/>
            <p:nvPr/>
          </p:nvGrpSpPr>
          <p:grpSpPr>
            <a:xfrm>
              <a:off x="2628163" y="3592225"/>
              <a:ext cx="1348200" cy="1272088"/>
              <a:chOff x="5098600" y="3496837"/>
              <a:chExt cx="1348200" cy="1272088"/>
            </a:xfrm>
          </p:grpSpPr>
          <p:sp>
            <p:nvSpPr>
              <p:cNvPr id="1389" name="Google Shape;1389;p51"/>
              <p:cNvSpPr/>
              <p:nvPr/>
            </p:nvSpPr>
            <p:spPr>
              <a:xfrm>
                <a:off x="5098600" y="4427825"/>
                <a:ext cx="1348200" cy="3411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BT Socket</a:t>
                </a:r>
                <a:endParaRPr b="1" sz="17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390" name="Google Shape;1390;p5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275625" y="3496837"/>
                <a:ext cx="981062" cy="9810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1" name="Google Shape;1391;p51"/>
            <p:cNvSpPr/>
            <p:nvPr/>
          </p:nvSpPr>
          <p:spPr>
            <a:xfrm>
              <a:off x="5125674" y="4519175"/>
              <a:ext cx="2014800" cy="369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Adapter Array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392" name="Google Shape;1392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21350" y="3909175"/>
              <a:ext cx="730975" cy="73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05892" y="3637384"/>
              <a:ext cx="341107" cy="34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633776" y="3599706"/>
              <a:ext cx="1082575" cy="1082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51"/>
            <p:cNvSpPr/>
            <p:nvPr/>
          </p:nvSpPr>
          <p:spPr>
            <a:xfrm>
              <a:off x="1195550" y="34663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1195550" y="4386975"/>
              <a:ext cx="960600" cy="530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Input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Stream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397" name="Google Shape;1397;p5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42075" y="3660700"/>
              <a:ext cx="960600" cy="9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1911913" y="3835750"/>
              <a:ext cx="610476" cy="6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51"/>
            <p:cNvSpPr/>
            <p:nvPr/>
          </p:nvSpPr>
          <p:spPr>
            <a:xfrm rot="5400000">
              <a:off x="5786025" y="2130500"/>
              <a:ext cx="228600" cy="24714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1"/>
            <p:cNvSpPr/>
            <p:nvPr/>
          </p:nvSpPr>
          <p:spPr>
            <a:xfrm>
              <a:off x="4112325" y="2898750"/>
              <a:ext cx="35760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Bluetooth Adapter / Array Adapter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01" name="Google Shape;1401;p51"/>
            <p:cNvSpPr/>
            <p:nvPr/>
          </p:nvSpPr>
          <p:spPr>
            <a:xfrm rot="5400000">
              <a:off x="1986300" y="1599100"/>
              <a:ext cx="228600" cy="3480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1291200" y="2873688"/>
              <a:ext cx="1618800" cy="306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Thread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387900" y="1258825"/>
            <a:ext cx="8298900" cy="3694800"/>
          </a:xfrm>
          <a:prstGeom prst="roundRect">
            <a:avLst>
              <a:gd fmla="val 16667" name="adj"/>
            </a:avLst>
          </a:prstGeom>
          <a:solidFill>
            <a:srgbClr val="FFFFFF">
              <a:alpha val="7697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8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Member Introduction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5" name="Google Shape;105;p16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06" name="Google Shape;106;p16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07" name="Google Shape;107;p16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6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" name="Google Shape;112;p16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16" name="Google Shape;116;p16"/>
          <p:cNvSpPr/>
          <p:nvPr/>
        </p:nvSpPr>
        <p:spPr>
          <a:xfrm>
            <a:off x="93150" y="1037750"/>
            <a:ext cx="1565700" cy="8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 End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Developer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506338" y="2682900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Cho Jeong Hui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1430138" y="4571900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Kim Jun Hyeong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9" name="Google Shape;119;p16"/>
          <p:cNvGrpSpPr/>
          <p:nvPr/>
        </p:nvGrpSpPr>
        <p:grpSpPr>
          <a:xfrm>
            <a:off x="3184525" y="1898500"/>
            <a:ext cx="186300" cy="597425"/>
            <a:chOff x="3413125" y="1898500"/>
            <a:chExt cx="186300" cy="597425"/>
          </a:xfrm>
        </p:grpSpPr>
        <p:sp>
          <p:nvSpPr>
            <p:cNvPr id="120" name="Google Shape;120;p16"/>
            <p:cNvSpPr/>
            <p:nvPr/>
          </p:nvSpPr>
          <p:spPr>
            <a:xfrm>
              <a:off x="3413125" y="1898500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3413125" y="2309625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3184525" y="3748150"/>
            <a:ext cx="186300" cy="597425"/>
            <a:chOff x="3413125" y="1898500"/>
            <a:chExt cx="186300" cy="597425"/>
          </a:xfrm>
        </p:grpSpPr>
        <p:sp>
          <p:nvSpPr>
            <p:cNvPr id="123" name="Google Shape;123;p16"/>
            <p:cNvSpPr/>
            <p:nvPr/>
          </p:nvSpPr>
          <p:spPr>
            <a:xfrm>
              <a:off x="3413125" y="1898500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413125" y="2309625"/>
              <a:ext cx="186300" cy="186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6"/>
          <p:cNvSpPr/>
          <p:nvPr/>
        </p:nvSpPr>
        <p:spPr>
          <a:xfrm>
            <a:off x="3577950" y="1749925"/>
            <a:ext cx="4639200" cy="8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Main Director, Full-Stack Developer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577950" y="3599563"/>
            <a:ext cx="4639200" cy="89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latin typeface="Proxima Nova"/>
                <a:ea typeface="Proxima Nova"/>
                <a:cs typeface="Proxima Nova"/>
                <a:sym typeface="Proxima Nova"/>
              </a:rPr>
              <a:t>Server Management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63" y="3323525"/>
            <a:ext cx="1248375" cy="124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6"/>
          <p:cNvGrpSpPr/>
          <p:nvPr/>
        </p:nvGrpSpPr>
        <p:grpSpPr>
          <a:xfrm>
            <a:off x="1749381" y="1559428"/>
            <a:ext cx="1039131" cy="1123466"/>
            <a:chOff x="480050" y="2571750"/>
            <a:chExt cx="1885900" cy="206065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050" y="2571750"/>
              <a:ext cx="685875" cy="6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9725" y="2966175"/>
              <a:ext cx="1666225" cy="1666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" name="Google Shape;13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5625" y="1335168"/>
            <a:ext cx="470188" cy="47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"/>
          <p:cNvSpPr/>
          <p:nvPr/>
        </p:nvSpPr>
        <p:spPr>
          <a:xfrm>
            <a:off x="232175" y="1189650"/>
            <a:ext cx="8600100" cy="3759000"/>
          </a:xfrm>
          <a:prstGeom prst="roundRect">
            <a:avLst>
              <a:gd fmla="val 8960" name="adj"/>
            </a:avLst>
          </a:prstGeom>
          <a:solidFill>
            <a:srgbClr val="EDFF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8" name="Google Shape;1408;p52"/>
          <p:cNvGrpSpPr/>
          <p:nvPr/>
        </p:nvGrpSpPr>
        <p:grpSpPr>
          <a:xfrm>
            <a:off x="7887668" y="3971526"/>
            <a:ext cx="895693" cy="895693"/>
            <a:chOff x="7493375" y="1696800"/>
            <a:chExt cx="1455700" cy="1455700"/>
          </a:xfrm>
        </p:grpSpPr>
        <p:pic>
          <p:nvPicPr>
            <p:cNvPr id="1409" name="Google Shape;1409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93375" y="1696800"/>
              <a:ext cx="1455700" cy="145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0" name="Google Shape;141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24425" y="2227850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1" name="Google Shape;1411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Data Transfer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12" name="Google Shape;1412;p52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413" name="Google Shape;1413;p52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414" name="Google Shape;1414;p52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52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52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52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52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9" name="Google Shape;1419;p52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423" name="Google Shape;1423;p52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Front-end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24" name="Google Shape;14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425" name="Google Shape;1425;p52"/>
          <p:cNvGrpSpPr/>
          <p:nvPr/>
        </p:nvGrpSpPr>
        <p:grpSpPr>
          <a:xfrm>
            <a:off x="370834" y="1608039"/>
            <a:ext cx="8412519" cy="2870238"/>
            <a:chOff x="504772" y="2161689"/>
            <a:chExt cx="8412519" cy="2870238"/>
          </a:xfrm>
        </p:grpSpPr>
        <p:grpSp>
          <p:nvGrpSpPr>
            <p:cNvPr id="1426" name="Google Shape;1426;p52"/>
            <p:cNvGrpSpPr/>
            <p:nvPr/>
          </p:nvGrpSpPr>
          <p:grpSpPr>
            <a:xfrm>
              <a:off x="5633544" y="2161689"/>
              <a:ext cx="3283746" cy="1838362"/>
              <a:chOff x="5405075" y="2943800"/>
              <a:chExt cx="3616063" cy="2043988"/>
            </a:xfrm>
          </p:grpSpPr>
          <p:grpSp>
            <p:nvGrpSpPr>
              <p:cNvPr id="1427" name="Google Shape;1427;p52"/>
              <p:cNvGrpSpPr/>
              <p:nvPr/>
            </p:nvGrpSpPr>
            <p:grpSpPr>
              <a:xfrm>
                <a:off x="7672938" y="3662337"/>
                <a:ext cx="1348200" cy="1272088"/>
                <a:chOff x="5098600" y="3496837"/>
                <a:chExt cx="1348200" cy="1272088"/>
              </a:xfrm>
            </p:grpSpPr>
            <p:sp>
              <p:nvSpPr>
                <p:cNvPr id="1428" name="Google Shape;1428;p52"/>
                <p:cNvSpPr/>
                <p:nvPr/>
              </p:nvSpPr>
              <p:spPr>
                <a:xfrm>
                  <a:off x="5098600" y="4427825"/>
                  <a:ext cx="1348200" cy="3411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" sz="1700">
                      <a:solidFill>
                        <a:schemeClr val="dk1"/>
                      </a:solidFill>
                      <a:latin typeface="Proxima Nova"/>
                      <a:ea typeface="Proxima Nova"/>
                      <a:cs typeface="Proxima Nova"/>
                      <a:sym typeface="Proxima Nova"/>
                    </a:rPr>
                    <a:t>BT Socket</a:t>
                  </a:r>
                  <a:endParaRPr b="1" sz="17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endParaRPr>
                </a:p>
              </p:txBody>
            </p:sp>
            <p:pic>
              <p:nvPicPr>
                <p:cNvPr id="1429" name="Google Shape;1429;p5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275625" y="3496837"/>
                  <a:ext cx="981062" cy="9810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430" name="Google Shape;1430;p52"/>
              <p:cNvSpPr/>
              <p:nvPr/>
            </p:nvSpPr>
            <p:spPr>
              <a:xfrm>
                <a:off x="6240325" y="3536488"/>
                <a:ext cx="960600" cy="530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Output</a:t>
                </a:r>
                <a:endParaRPr b="1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Stream</a:t>
                </a:r>
                <a:endParaRPr b="1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431" name="Google Shape;1431;p52"/>
              <p:cNvSpPr/>
              <p:nvPr/>
            </p:nvSpPr>
            <p:spPr>
              <a:xfrm>
                <a:off x="6240325" y="4457088"/>
                <a:ext cx="960600" cy="530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Input</a:t>
                </a:r>
                <a:endParaRPr b="1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Stream</a:t>
                </a:r>
                <a:endParaRPr b="1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pic>
            <p:nvPicPr>
              <p:cNvPr id="1432" name="Google Shape;1432;p5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86850" y="3730812"/>
                <a:ext cx="960600" cy="96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3" name="Google Shape;1433;p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5400000">
                <a:off x="6956688" y="3905863"/>
                <a:ext cx="610476" cy="6104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4" name="Google Shape;1434;p52"/>
              <p:cNvSpPr/>
              <p:nvPr/>
            </p:nvSpPr>
            <p:spPr>
              <a:xfrm rot="5400000">
                <a:off x="7031075" y="1669213"/>
                <a:ext cx="228600" cy="34806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52"/>
              <p:cNvSpPr/>
              <p:nvPr/>
            </p:nvSpPr>
            <p:spPr>
              <a:xfrm>
                <a:off x="6335975" y="2943800"/>
                <a:ext cx="1618800" cy="3060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5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Thread</a:t>
                </a:r>
                <a:endParaRPr b="1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1436" name="Google Shape;1436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5170300" y="3343625"/>
              <a:ext cx="1080750" cy="108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7" name="Google Shape;1437;p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84787" y="3415487"/>
              <a:ext cx="937025" cy="93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8" name="Google Shape;1438;p52"/>
            <p:cNvSpPr/>
            <p:nvPr/>
          </p:nvSpPr>
          <p:spPr>
            <a:xfrm>
              <a:off x="4173000" y="2866436"/>
              <a:ext cx="960600" cy="4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Buffer</a:t>
              </a:r>
              <a:endParaRPr b="1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439" name="Google Shape;1439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3546524" y="3589613"/>
              <a:ext cx="588774" cy="588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0" name="Google Shape;1440;p52"/>
            <p:cNvSpPr/>
            <p:nvPr/>
          </p:nvSpPr>
          <p:spPr>
            <a:xfrm>
              <a:off x="504772" y="2263455"/>
              <a:ext cx="960600" cy="4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Display Chart</a:t>
              </a:r>
              <a:endPara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41" name="Google Shape;1441;p52"/>
            <p:cNvGrpSpPr/>
            <p:nvPr/>
          </p:nvGrpSpPr>
          <p:grpSpPr>
            <a:xfrm>
              <a:off x="2554741" y="3397445"/>
              <a:ext cx="987549" cy="955724"/>
              <a:chOff x="2572601" y="3437926"/>
              <a:chExt cx="987549" cy="955724"/>
            </a:xfrm>
          </p:grpSpPr>
          <p:pic>
            <p:nvPicPr>
              <p:cNvPr id="1442" name="Google Shape;1442;p5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572601" y="3437926"/>
                <a:ext cx="853075" cy="853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3" name="Google Shape;1443;p5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166550" y="4000050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44" name="Google Shape;1444;p52"/>
            <p:cNvSpPr/>
            <p:nvPr/>
          </p:nvSpPr>
          <p:spPr>
            <a:xfrm>
              <a:off x="2532506" y="2839123"/>
              <a:ext cx="960600" cy="4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Measured Data</a:t>
              </a:r>
              <a:endPara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445" name="Google Shape;1445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9261531">
              <a:off x="1743051" y="3267008"/>
              <a:ext cx="663803" cy="6638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6" name="Google Shape;1446;p52"/>
            <p:cNvGrpSpPr/>
            <p:nvPr/>
          </p:nvGrpSpPr>
          <p:grpSpPr>
            <a:xfrm>
              <a:off x="675025" y="2577100"/>
              <a:ext cx="1326418" cy="1075220"/>
              <a:chOff x="446425" y="2577100"/>
              <a:chExt cx="1326418" cy="1075220"/>
            </a:xfrm>
          </p:grpSpPr>
          <p:pic>
            <p:nvPicPr>
              <p:cNvPr id="1447" name="Google Shape;1447;p5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46425" y="2790220"/>
                <a:ext cx="862100" cy="86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8" name="Google Shape;1448;p52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1184069" y="2577100"/>
                <a:ext cx="588774" cy="5887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9" name="Google Shape;1449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89350" y="4234403"/>
              <a:ext cx="797524" cy="797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Google Shape;1450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5400072">
              <a:off x="873690" y="3728966"/>
              <a:ext cx="428826" cy="4287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1" name="Google Shape;1451;p52"/>
            <p:cNvSpPr/>
            <p:nvPr/>
          </p:nvSpPr>
          <p:spPr>
            <a:xfrm>
              <a:off x="1594659" y="4396167"/>
              <a:ext cx="960600" cy="4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Store it in our server</a:t>
              </a:r>
              <a:endPara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5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Basic Concept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57" name="Google Shape;1457;p53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458" name="Google Shape;1458;p53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459" name="Google Shape;1459;p53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53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53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53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53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4" name="Google Shape;1464;p53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468" name="Google Shape;1468;p53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Back-end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69" name="Google Shape;146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70" name="Google Shape;1470;p53"/>
          <p:cNvSpPr/>
          <p:nvPr/>
        </p:nvSpPr>
        <p:spPr>
          <a:xfrm>
            <a:off x="419700" y="1223375"/>
            <a:ext cx="8197500" cy="3439800"/>
          </a:xfrm>
          <a:prstGeom prst="roundRect">
            <a:avLst>
              <a:gd fmla="val 804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75" y="1421750"/>
            <a:ext cx="1278901" cy="4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53"/>
          <p:cNvSpPr txBox="1"/>
          <p:nvPr/>
        </p:nvSpPr>
        <p:spPr>
          <a:xfrm>
            <a:off x="1909774" y="1415563"/>
            <a:ext cx="6305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: OpenSource Python Web framework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  (Support common Web Development needs)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3" name="Google Shape;1473;p53"/>
          <p:cNvSpPr txBox="1"/>
          <p:nvPr/>
        </p:nvSpPr>
        <p:spPr>
          <a:xfrm>
            <a:off x="630875" y="2237700"/>
            <a:ext cx="7396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- MVT Pattern   Model : Hold data interacting with database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    View : Handle HTTP Request/Response directly and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	        work as a bridge of Model &amp; Template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    Template : provide user interface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4" name="Google Shape;1474;p53"/>
          <p:cNvSpPr/>
          <p:nvPr/>
        </p:nvSpPr>
        <p:spPr>
          <a:xfrm>
            <a:off x="2187775" y="2397000"/>
            <a:ext cx="133800" cy="1085700"/>
          </a:xfrm>
          <a:prstGeom prst="leftBrace">
            <a:avLst>
              <a:gd fmla="val 50000" name="adj1"/>
              <a:gd fmla="val 1033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53"/>
          <p:cNvSpPr/>
          <p:nvPr/>
        </p:nvSpPr>
        <p:spPr>
          <a:xfrm>
            <a:off x="866775" y="3848700"/>
            <a:ext cx="339300" cy="5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53"/>
          <p:cNvSpPr txBox="1"/>
          <p:nvPr/>
        </p:nvSpPr>
        <p:spPr>
          <a:xfrm>
            <a:off x="1240650" y="3885750"/>
            <a:ext cx="66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</a:t>
            </a: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, we will use it as a web server by using </a:t>
            </a:r>
            <a:r>
              <a:rPr b="1" lang="ko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REST API</a:t>
            </a:r>
            <a:endParaRPr b="1" sz="1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Basic Concept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82" name="Google Shape;1482;p54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483" name="Google Shape;1483;p54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484" name="Google Shape;1484;p54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54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54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54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54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9" name="Google Shape;1489;p54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90" name="Google Shape;1490;p54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91" name="Google Shape;1491;p54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92" name="Google Shape;1492;p54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493" name="Google Shape;1493;p54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Back-end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94" name="Google Shape;14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95" name="Google Shape;1495;p54"/>
          <p:cNvSpPr/>
          <p:nvPr/>
        </p:nvSpPr>
        <p:spPr>
          <a:xfrm>
            <a:off x="419700" y="1223375"/>
            <a:ext cx="8197500" cy="3439800"/>
          </a:xfrm>
          <a:prstGeom prst="roundRect">
            <a:avLst>
              <a:gd fmla="val 804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4"/>
          <p:cNvSpPr txBox="1"/>
          <p:nvPr/>
        </p:nvSpPr>
        <p:spPr>
          <a:xfrm>
            <a:off x="714375" y="1415575"/>
            <a:ext cx="7500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REST API </a:t>
            </a: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: helps Django to be implemented as either client or server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	↳ Replace the role of ‘View’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(Handle responses directly with HTTP request ‘method’</a:t>
            </a: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 C.R.U.D.</a:t>
            </a: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7" name="Google Shape;1497;p54"/>
          <p:cNvSpPr txBox="1"/>
          <p:nvPr/>
        </p:nvSpPr>
        <p:spPr>
          <a:xfrm>
            <a:off x="750450" y="2514475"/>
            <a:ext cx="75009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C.R.U.D. = Create / Read / Update / Delete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- POST(Create) : Store data at the server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- GET(Read) : Return the requested data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- PUT(Update) : Update data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Proxima Nova"/>
                <a:ea typeface="Proxima Nova"/>
                <a:cs typeface="Proxima Nova"/>
                <a:sym typeface="Proxima Nova"/>
              </a:rPr>
              <a:t>- DELETE(Delete) : Delete data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8" name="Google Shape;1498;p54"/>
          <p:cNvSpPr txBox="1"/>
          <p:nvPr/>
        </p:nvSpPr>
        <p:spPr>
          <a:xfrm>
            <a:off x="5882650" y="1885500"/>
            <a:ext cx="11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(Parameter)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Overall Data Flow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04" name="Google Shape;1504;p55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505" name="Google Shape;1505;p55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506" name="Google Shape;1506;p55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55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55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55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55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1" name="Google Shape;1511;p55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512" name="Google Shape;1512;p55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513" name="Google Shape;1513;p55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514" name="Google Shape;1514;p55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515" name="Google Shape;1515;p55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Back</a:t>
            </a: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-end Implementation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16" name="Google Shape;151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517" name="Google Shape;1517;p55"/>
          <p:cNvGrpSpPr/>
          <p:nvPr/>
        </p:nvGrpSpPr>
        <p:grpSpPr>
          <a:xfrm>
            <a:off x="194925" y="1055100"/>
            <a:ext cx="4363500" cy="2235950"/>
            <a:chOff x="360600" y="2720725"/>
            <a:chExt cx="4363500" cy="2235950"/>
          </a:xfrm>
        </p:grpSpPr>
        <p:grpSp>
          <p:nvGrpSpPr>
            <p:cNvPr id="1518" name="Google Shape;1518;p55"/>
            <p:cNvGrpSpPr/>
            <p:nvPr/>
          </p:nvGrpSpPr>
          <p:grpSpPr>
            <a:xfrm>
              <a:off x="360600" y="3071475"/>
              <a:ext cx="4363500" cy="1885200"/>
              <a:chOff x="513000" y="3071475"/>
              <a:chExt cx="4363500" cy="1885200"/>
            </a:xfrm>
          </p:grpSpPr>
          <p:sp>
            <p:nvSpPr>
              <p:cNvPr id="1519" name="Google Shape;1519;p55"/>
              <p:cNvSpPr/>
              <p:nvPr/>
            </p:nvSpPr>
            <p:spPr>
              <a:xfrm>
                <a:off x="513000" y="3071475"/>
                <a:ext cx="4363500" cy="1885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20" name="Google Shape;1520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93175" y="3087738"/>
                <a:ext cx="461175" cy="4611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1" name="Google Shape;1521;p55"/>
              <p:cNvSpPr/>
              <p:nvPr/>
            </p:nvSpPr>
            <p:spPr>
              <a:xfrm>
                <a:off x="586125" y="3548900"/>
                <a:ext cx="4214400" cy="1334700"/>
              </a:xfrm>
              <a:prstGeom prst="roundRect">
                <a:avLst>
                  <a:gd fmla="val 16667" name="adj"/>
                </a:avLst>
              </a:prstGeom>
              <a:solidFill>
                <a:srgbClr val="FEFFC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22" name="Google Shape;1522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43975" y="3672775"/>
                <a:ext cx="762000" cy="267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3" name="Google Shape;1523;p55"/>
              <p:cNvSpPr/>
              <p:nvPr/>
            </p:nvSpPr>
            <p:spPr>
              <a:xfrm>
                <a:off x="1548400" y="3615875"/>
                <a:ext cx="2381400" cy="12027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55"/>
              <p:cNvSpPr/>
              <p:nvPr/>
            </p:nvSpPr>
            <p:spPr>
              <a:xfrm>
                <a:off x="1618075" y="3672775"/>
                <a:ext cx="706800" cy="1088700"/>
              </a:xfrm>
              <a:prstGeom prst="roundRect">
                <a:avLst>
                  <a:gd fmla="val 16667" name="adj"/>
                </a:avLst>
              </a:prstGeom>
              <a:solidFill>
                <a:srgbClr val="FEFFC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55"/>
              <p:cNvSpPr/>
              <p:nvPr/>
            </p:nvSpPr>
            <p:spPr>
              <a:xfrm>
                <a:off x="2388000" y="3672875"/>
                <a:ext cx="706800" cy="1088700"/>
              </a:xfrm>
              <a:prstGeom prst="roundRect">
                <a:avLst>
                  <a:gd fmla="val 16667" name="adj"/>
                </a:avLst>
              </a:prstGeom>
              <a:solidFill>
                <a:srgbClr val="FEFFC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55"/>
              <p:cNvSpPr/>
              <p:nvPr/>
            </p:nvSpPr>
            <p:spPr>
              <a:xfrm>
                <a:off x="3158850" y="3671900"/>
                <a:ext cx="706800" cy="1088700"/>
              </a:xfrm>
              <a:prstGeom prst="roundRect">
                <a:avLst>
                  <a:gd fmla="val 16667" name="adj"/>
                </a:avLst>
              </a:prstGeom>
              <a:solidFill>
                <a:srgbClr val="FEFFC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55"/>
              <p:cNvSpPr txBox="1"/>
              <p:nvPr/>
            </p:nvSpPr>
            <p:spPr>
              <a:xfrm>
                <a:off x="1618075" y="3672875"/>
                <a:ext cx="70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latin typeface="Proxima Nova"/>
                    <a:ea typeface="Proxima Nova"/>
                    <a:cs typeface="Proxima Nova"/>
                    <a:sym typeface="Proxima Nova"/>
                  </a:rPr>
                  <a:t>Model</a:t>
                </a:r>
                <a:endParaRPr b="1" sz="12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528" name="Google Shape;1528;p55"/>
              <p:cNvSpPr txBox="1"/>
              <p:nvPr/>
            </p:nvSpPr>
            <p:spPr>
              <a:xfrm>
                <a:off x="2388463" y="3672875"/>
                <a:ext cx="705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latin typeface="Proxima Nova"/>
                    <a:ea typeface="Proxima Nova"/>
                    <a:cs typeface="Proxima Nova"/>
                    <a:sym typeface="Proxima Nova"/>
                  </a:rPr>
                  <a:t>View</a:t>
                </a:r>
                <a:endParaRPr b="1" sz="12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529" name="Google Shape;1529;p55"/>
              <p:cNvSpPr txBox="1"/>
              <p:nvPr/>
            </p:nvSpPr>
            <p:spPr>
              <a:xfrm>
                <a:off x="3157913" y="3695975"/>
                <a:ext cx="705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900">
                    <a:latin typeface="Proxima Nova"/>
                    <a:ea typeface="Proxima Nova"/>
                    <a:cs typeface="Proxima Nova"/>
                    <a:sym typeface="Proxima Nova"/>
                  </a:rPr>
                  <a:t>Template</a:t>
                </a:r>
                <a:endParaRPr b="1" sz="9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530" name="Google Shape;1530;p55"/>
              <p:cNvSpPr/>
              <p:nvPr/>
            </p:nvSpPr>
            <p:spPr>
              <a:xfrm rot="5400000">
                <a:off x="3462125" y="4019075"/>
                <a:ext cx="97500" cy="975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55"/>
              <p:cNvSpPr txBox="1"/>
              <p:nvPr/>
            </p:nvSpPr>
            <p:spPr>
              <a:xfrm>
                <a:off x="3157913" y="4089075"/>
                <a:ext cx="705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900">
                    <a:latin typeface="Proxima Nova"/>
                    <a:ea typeface="Proxima Nova"/>
                    <a:cs typeface="Proxima Nova"/>
                    <a:sym typeface="Proxima Nova"/>
                  </a:rPr>
                  <a:t>REST API</a:t>
                </a:r>
                <a:endParaRPr b="1" sz="9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532" name="Google Shape;1532;p55"/>
              <p:cNvSpPr/>
              <p:nvPr/>
            </p:nvSpPr>
            <p:spPr>
              <a:xfrm>
                <a:off x="4005900" y="3671900"/>
                <a:ext cx="706800" cy="10887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55"/>
              <p:cNvSpPr txBox="1"/>
              <p:nvPr/>
            </p:nvSpPr>
            <p:spPr>
              <a:xfrm>
                <a:off x="4006338" y="3793475"/>
                <a:ext cx="705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900">
                    <a:latin typeface="Proxima Nova"/>
                    <a:ea typeface="Proxima Nova"/>
                    <a:cs typeface="Proxima Nova"/>
                    <a:sym typeface="Proxima Nova"/>
                  </a:rPr>
                  <a:t>Serializer</a:t>
                </a:r>
                <a:endParaRPr b="1" sz="9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1534" name="Google Shape;1534;p55"/>
            <p:cNvSpPr txBox="1"/>
            <p:nvPr/>
          </p:nvSpPr>
          <p:spPr>
            <a:xfrm>
              <a:off x="469400" y="2720725"/>
              <a:ext cx="101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Proxima Nova"/>
                  <a:ea typeface="Proxima Nova"/>
                  <a:cs typeface="Proxima Nova"/>
                  <a:sym typeface="Proxima Nova"/>
                </a:rPr>
                <a:t>Server</a:t>
              </a:r>
              <a:endParaRPr b="1"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535" name="Google Shape;1535;p55"/>
          <p:cNvGrpSpPr/>
          <p:nvPr/>
        </p:nvGrpSpPr>
        <p:grpSpPr>
          <a:xfrm>
            <a:off x="5838375" y="1055100"/>
            <a:ext cx="3110700" cy="2235950"/>
            <a:chOff x="5318250" y="2720725"/>
            <a:chExt cx="3110700" cy="2235950"/>
          </a:xfrm>
        </p:grpSpPr>
        <p:sp>
          <p:nvSpPr>
            <p:cNvPr id="1536" name="Google Shape;1536;p55"/>
            <p:cNvSpPr/>
            <p:nvPr/>
          </p:nvSpPr>
          <p:spPr>
            <a:xfrm>
              <a:off x="5318250" y="3071475"/>
              <a:ext cx="2882100" cy="1885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55"/>
            <p:cNvGrpSpPr/>
            <p:nvPr/>
          </p:nvGrpSpPr>
          <p:grpSpPr>
            <a:xfrm>
              <a:off x="6973250" y="3362425"/>
              <a:ext cx="1455700" cy="1455700"/>
              <a:chOff x="6897050" y="3362425"/>
              <a:chExt cx="1455700" cy="1455700"/>
            </a:xfrm>
          </p:grpSpPr>
          <p:pic>
            <p:nvPicPr>
              <p:cNvPr id="1538" name="Google Shape;1538;p5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97050" y="3362425"/>
                <a:ext cx="1455700" cy="1455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9" name="Google Shape;1539;p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28100" y="3893475"/>
                <a:ext cx="393600" cy="39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40" name="Google Shape;1540;p55"/>
            <p:cNvSpPr/>
            <p:nvPr/>
          </p:nvSpPr>
          <p:spPr>
            <a:xfrm>
              <a:off x="5390600" y="3653225"/>
              <a:ext cx="706800" cy="10887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5"/>
            <p:cNvSpPr txBox="1"/>
            <p:nvPr/>
          </p:nvSpPr>
          <p:spPr>
            <a:xfrm>
              <a:off x="5391038" y="3852525"/>
              <a:ext cx="705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900">
                  <a:latin typeface="Proxima Nova"/>
                  <a:ea typeface="Proxima Nova"/>
                  <a:cs typeface="Proxima Nova"/>
                  <a:sym typeface="Proxima Nova"/>
                </a:rPr>
                <a:t>Serializer</a:t>
              </a:r>
              <a:endParaRPr b="1" sz="9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42" name="Google Shape;1542;p55"/>
            <p:cNvSpPr txBox="1"/>
            <p:nvPr/>
          </p:nvSpPr>
          <p:spPr>
            <a:xfrm>
              <a:off x="6758575" y="2720725"/>
              <a:ext cx="137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latin typeface="Proxima Nova"/>
                  <a:ea typeface="Proxima Nova"/>
                  <a:cs typeface="Proxima Nova"/>
                  <a:sym typeface="Proxima Nova"/>
                </a:rPr>
                <a:t>Application</a:t>
              </a:r>
              <a:endParaRPr b="1"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543" name="Google Shape;154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6087" y="2112975"/>
            <a:ext cx="884625" cy="8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55"/>
          <p:cNvSpPr txBox="1"/>
          <p:nvPr/>
        </p:nvSpPr>
        <p:spPr>
          <a:xfrm>
            <a:off x="4509887" y="1908175"/>
            <a:ext cx="137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HTTP Request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5" name="Google Shape;1545;p55"/>
          <p:cNvSpPr txBox="1"/>
          <p:nvPr/>
        </p:nvSpPr>
        <p:spPr>
          <a:xfrm>
            <a:off x="4509887" y="2819600"/>
            <a:ext cx="137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HTTP Response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46" name="Google Shape;1546;p55"/>
          <p:cNvCxnSpPr>
            <a:stCxn id="1527" idx="0"/>
            <a:endCxn id="1532" idx="0"/>
          </p:cNvCxnSpPr>
          <p:nvPr/>
        </p:nvCxnSpPr>
        <p:spPr>
          <a:xfrm rot="-5400000">
            <a:off x="2846650" y="812650"/>
            <a:ext cx="900" cy="2388300"/>
          </a:xfrm>
          <a:prstGeom prst="curvedConnector3">
            <a:avLst>
              <a:gd fmla="val 5884722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47" name="Google Shape;1547;p55"/>
          <p:cNvSpPr txBox="1"/>
          <p:nvPr/>
        </p:nvSpPr>
        <p:spPr>
          <a:xfrm>
            <a:off x="5922588" y="2496500"/>
            <a:ext cx="7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Proxima Nova"/>
                <a:ea typeface="Proxima Nova"/>
                <a:cs typeface="Proxima Nova"/>
                <a:sym typeface="Proxima Nova"/>
              </a:rPr>
              <a:t>(POST Class)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48" name="Google Shape;154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3712" y="2112975"/>
            <a:ext cx="884625" cy="8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55"/>
          <p:cNvSpPr txBox="1"/>
          <p:nvPr/>
        </p:nvSpPr>
        <p:spPr>
          <a:xfrm>
            <a:off x="6537525" y="1716800"/>
            <a:ext cx="137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0" name="Google Shape;1550;p55"/>
          <p:cNvSpPr txBox="1"/>
          <p:nvPr/>
        </p:nvSpPr>
        <p:spPr>
          <a:xfrm>
            <a:off x="6537525" y="2806200"/>
            <a:ext cx="137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Proxima Nova"/>
                <a:ea typeface="Proxima Nova"/>
                <a:cs typeface="Proxima Nova"/>
                <a:sym typeface="Proxima Nova"/>
              </a:rPr>
              <a:t>Data Receipt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1" name="Google Shape;1551;p55"/>
          <p:cNvSpPr/>
          <p:nvPr/>
        </p:nvSpPr>
        <p:spPr>
          <a:xfrm>
            <a:off x="473250" y="4443225"/>
            <a:ext cx="8197500" cy="461700"/>
          </a:xfrm>
          <a:prstGeom prst="roundRect">
            <a:avLst>
              <a:gd fmla="val 804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※ </a:t>
            </a: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Serializer : Change the form of data into JSON file and conduct transfer through HTTP protocol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2" name="Google Shape;1552;p55"/>
          <p:cNvSpPr/>
          <p:nvPr/>
        </p:nvSpPr>
        <p:spPr>
          <a:xfrm>
            <a:off x="311700" y="3686375"/>
            <a:ext cx="8520600" cy="461700"/>
          </a:xfrm>
          <a:prstGeom prst="roundRect">
            <a:avLst>
              <a:gd fmla="val 804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Thanks to REST API, we can observe the logic and entire data stored in our web server through template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53" name="Google Shape;1553;p55"/>
          <p:cNvSpPr/>
          <p:nvPr/>
        </p:nvSpPr>
        <p:spPr>
          <a:xfrm>
            <a:off x="2899900" y="1934900"/>
            <a:ext cx="598200" cy="88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4" name="Google Shape;1554;p55"/>
          <p:cNvCxnSpPr>
            <a:stCxn id="1553" idx="4"/>
          </p:cNvCxnSpPr>
          <p:nvPr/>
        </p:nvCxnSpPr>
        <p:spPr>
          <a:xfrm flipH="1">
            <a:off x="3194500" y="2819600"/>
            <a:ext cx="4500" cy="90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5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800">
                <a:latin typeface="Proxima Nova"/>
                <a:ea typeface="Proxima Nova"/>
                <a:cs typeface="Proxima Nova"/>
                <a:sym typeface="Proxima Nova"/>
              </a:rPr>
              <a:t>Lessons from this project</a:t>
            </a:r>
            <a:endParaRPr b="1" sz="3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0" name="Google Shape;1560;p56"/>
          <p:cNvSpPr/>
          <p:nvPr/>
        </p:nvSpPr>
        <p:spPr>
          <a:xfrm>
            <a:off x="0" y="0"/>
            <a:ext cx="9154200" cy="292500"/>
          </a:xfrm>
          <a:prstGeom prst="rect">
            <a:avLst/>
          </a:prstGeom>
          <a:solidFill>
            <a:srgbClr val="FF8A8A"/>
          </a:solidFill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56"/>
          <p:cNvSpPr/>
          <p:nvPr/>
        </p:nvSpPr>
        <p:spPr>
          <a:xfrm>
            <a:off x="6106750" y="113275"/>
            <a:ext cx="617700" cy="617700"/>
          </a:xfrm>
          <a:prstGeom prst="ellipse">
            <a:avLst/>
          </a:prstGeom>
          <a:solidFill>
            <a:srgbClr val="FF8A8A"/>
          </a:solidFill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6"/>
          <p:cNvSpPr/>
          <p:nvPr/>
        </p:nvSpPr>
        <p:spPr>
          <a:xfrm>
            <a:off x="6895150" y="113275"/>
            <a:ext cx="617700" cy="617700"/>
          </a:xfrm>
          <a:prstGeom prst="ellipse">
            <a:avLst/>
          </a:prstGeom>
          <a:solidFill>
            <a:srgbClr val="FF8A8A"/>
          </a:solidFill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56"/>
          <p:cNvSpPr/>
          <p:nvPr/>
        </p:nvSpPr>
        <p:spPr>
          <a:xfrm>
            <a:off x="7683550" y="113275"/>
            <a:ext cx="617700" cy="617700"/>
          </a:xfrm>
          <a:prstGeom prst="ellipse">
            <a:avLst/>
          </a:prstGeom>
          <a:solidFill>
            <a:srgbClr val="FF8A8A"/>
          </a:solidFill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6"/>
          <p:cNvSpPr/>
          <p:nvPr/>
        </p:nvSpPr>
        <p:spPr>
          <a:xfrm>
            <a:off x="8471950" y="113275"/>
            <a:ext cx="617700" cy="617700"/>
          </a:xfrm>
          <a:prstGeom prst="ellipse">
            <a:avLst/>
          </a:prstGeom>
          <a:solidFill>
            <a:srgbClr val="FF8A8A"/>
          </a:solidFill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6"/>
          <p:cNvSpPr/>
          <p:nvPr/>
        </p:nvSpPr>
        <p:spPr>
          <a:xfrm>
            <a:off x="6178400" y="185325"/>
            <a:ext cx="473700" cy="473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1</a:t>
            </a:r>
            <a:endParaRPr sz="2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66" name="Google Shape;1566;p56"/>
          <p:cNvSpPr/>
          <p:nvPr/>
        </p:nvSpPr>
        <p:spPr>
          <a:xfrm>
            <a:off x="6969250" y="185325"/>
            <a:ext cx="473700" cy="47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2</a:t>
            </a:r>
            <a:endParaRPr sz="2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67" name="Google Shape;1567;p56"/>
          <p:cNvSpPr/>
          <p:nvPr/>
        </p:nvSpPr>
        <p:spPr>
          <a:xfrm>
            <a:off x="7760100" y="185325"/>
            <a:ext cx="473700" cy="47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</a:t>
            </a:r>
            <a:endParaRPr sz="2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68" name="Google Shape;1568;p56"/>
          <p:cNvSpPr/>
          <p:nvPr/>
        </p:nvSpPr>
        <p:spPr>
          <a:xfrm>
            <a:off x="8550950" y="185325"/>
            <a:ext cx="473700" cy="473700"/>
          </a:xfrm>
          <a:prstGeom prst="ellipse">
            <a:avLst/>
          </a:prstGeom>
          <a:solidFill>
            <a:srgbClr val="FFD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4</a:t>
            </a:r>
            <a:endParaRPr sz="22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69" name="Google Shape;1569;p56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Finishing app development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70" name="Google Shape;157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71" name="Google Shape;1571;p56"/>
          <p:cNvSpPr/>
          <p:nvPr/>
        </p:nvSpPr>
        <p:spPr>
          <a:xfrm>
            <a:off x="1303800" y="1225750"/>
            <a:ext cx="6893700" cy="96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1.  </a:t>
            </a:r>
            <a:r>
              <a:rPr lang="ko" sz="20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Importance of sophisticated design</a:t>
            </a:r>
            <a:endParaRPr sz="20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572" name="Google Shape;1572;p56"/>
          <p:cNvGrpSpPr/>
          <p:nvPr/>
        </p:nvGrpSpPr>
        <p:grpSpPr>
          <a:xfrm>
            <a:off x="871000" y="1323250"/>
            <a:ext cx="834600" cy="791400"/>
            <a:chOff x="871000" y="1932850"/>
            <a:chExt cx="834600" cy="791400"/>
          </a:xfrm>
        </p:grpSpPr>
        <p:sp>
          <p:nvSpPr>
            <p:cNvPr id="1573" name="Google Shape;1573;p56"/>
            <p:cNvSpPr/>
            <p:nvPr/>
          </p:nvSpPr>
          <p:spPr>
            <a:xfrm>
              <a:off x="871000" y="1932850"/>
              <a:ext cx="834600" cy="791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chemeClr val="lt1"/>
                </a:gs>
                <a:gs pos="100000">
                  <a:srgbClr val="FFBFBF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pic>
          <p:nvPicPr>
            <p:cNvPr id="1574" name="Google Shape;15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9450" y="2019700"/>
              <a:ext cx="617700" cy="61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5" name="Google Shape;1575;p56"/>
          <p:cNvSpPr/>
          <p:nvPr/>
        </p:nvSpPr>
        <p:spPr>
          <a:xfrm>
            <a:off x="1303800" y="2513900"/>
            <a:ext cx="6893700" cy="96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2. (At most) 1 event assignment per function</a:t>
            </a:r>
            <a:endParaRPr sz="20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76" name="Google Shape;1576;p56"/>
          <p:cNvSpPr/>
          <p:nvPr/>
        </p:nvSpPr>
        <p:spPr>
          <a:xfrm>
            <a:off x="871000" y="2600750"/>
            <a:ext cx="834600" cy="79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rgbClr val="FCE5C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77" name="Google Shape;157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950" y="27327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56"/>
          <p:cNvSpPr/>
          <p:nvPr/>
        </p:nvSpPr>
        <p:spPr>
          <a:xfrm>
            <a:off x="1303800" y="3878250"/>
            <a:ext cx="6893700" cy="965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3</a:t>
            </a:r>
            <a:r>
              <a:rPr lang="ko" sz="20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. Necessity of searching skill for valid information</a:t>
            </a:r>
            <a:endParaRPr sz="20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79" name="Google Shape;1579;p56"/>
          <p:cNvSpPr/>
          <p:nvPr/>
        </p:nvSpPr>
        <p:spPr>
          <a:xfrm>
            <a:off x="871000" y="3965100"/>
            <a:ext cx="834600" cy="791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rgbClr val="FEFFC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80" name="Google Shape;158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508" y="4164003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7"/>
          <p:cNvSpPr/>
          <p:nvPr/>
        </p:nvSpPr>
        <p:spPr>
          <a:xfrm>
            <a:off x="2055750" y="1955700"/>
            <a:ext cx="5032500" cy="1232100"/>
          </a:xfrm>
          <a:prstGeom prst="rect">
            <a:avLst/>
          </a:prstGeom>
          <a:solidFill>
            <a:srgbClr val="FF8A8A"/>
          </a:solidFill>
          <a:ln>
            <a:noFill/>
          </a:ln>
          <a:effectLst>
            <a:outerShdw blurRad="57150" rotWithShape="0" algn="bl" dir="5400000" dist="476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/>
          </a:p>
        </p:txBody>
      </p:sp>
      <p:sp>
        <p:nvSpPr>
          <p:cNvPr id="1586" name="Google Shape;158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587" name="Google Shape;15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16" y="521525"/>
            <a:ext cx="1313325" cy="13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89" y="3283725"/>
            <a:ext cx="1488800" cy="1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301" y="3459201"/>
            <a:ext cx="1313325" cy="131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57"/>
          <p:cNvGrpSpPr/>
          <p:nvPr/>
        </p:nvGrpSpPr>
        <p:grpSpPr>
          <a:xfrm>
            <a:off x="7324924" y="521571"/>
            <a:ext cx="1192077" cy="1313252"/>
            <a:chOff x="480050" y="2571750"/>
            <a:chExt cx="1885900" cy="2060650"/>
          </a:xfrm>
        </p:grpSpPr>
        <p:pic>
          <p:nvPicPr>
            <p:cNvPr id="1591" name="Google Shape;1591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0050" y="2571750"/>
              <a:ext cx="685875" cy="68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9725" y="2966175"/>
              <a:ext cx="1666225" cy="1666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311700" y="2494125"/>
            <a:ext cx="8520600" cy="177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1st Mission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41" name="Google Shape;141;p17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" name="Google Shape;147;p17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25" y="2755366"/>
            <a:ext cx="1454149" cy="12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00" y="2633213"/>
            <a:ext cx="1540250" cy="15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5851950" y="3157500"/>
            <a:ext cx="983100" cy="491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9A9A"/>
          </a:solidFill>
          <a:ln cap="flat" cmpd="sng" w="9525">
            <a:solidFill>
              <a:srgbClr val="FF45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225" y="2805410"/>
            <a:ext cx="1454151" cy="119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400" y="2755350"/>
            <a:ext cx="1295974" cy="12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221550" y="1447338"/>
            <a:ext cx="8711100" cy="94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Proxima Nova"/>
                <a:ea typeface="Proxima Nova"/>
                <a:cs typeface="Proxima Nova"/>
                <a:sym typeface="Proxima Nova"/>
              </a:rPr>
              <a:t>Transfer the measured data to the app through BT connection using Arduino UNO</a:t>
            </a:r>
            <a:endParaRPr b="1"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Initial Plan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" name="Google Shape;164;p18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65" name="Google Shape;165;p18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66" name="Google Shape;166;p18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18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0" y="1314325"/>
            <a:ext cx="3480125" cy="34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2866675" y="944625"/>
            <a:ext cx="2721900" cy="1014300"/>
          </a:xfrm>
          <a:prstGeom prst="cloudCallout">
            <a:avLst>
              <a:gd fmla="val -68249" name="adj1"/>
              <a:gd fmla="val 8236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A week </a:t>
            </a: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left until the deadline..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4936500" y="1603575"/>
            <a:ext cx="2721900" cy="1014300"/>
          </a:xfrm>
          <a:prstGeom prst="cloudCallout">
            <a:avLst>
              <a:gd fmla="val -141252" name="adj1"/>
              <a:gd fmla="val 4902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programming language?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2214600" y="4009750"/>
            <a:ext cx="2721900" cy="1014300"/>
          </a:xfrm>
          <a:prstGeom prst="cloudCallout">
            <a:avLst>
              <a:gd fmla="val -41252" name="adj1"/>
              <a:gd fmla="val -91272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do we compose the app?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5637450" y="2617875"/>
            <a:ext cx="2721900" cy="1014300"/>
          </a:xfrm>
          <a:prstGeom prst="cloudCallout">
            <a:avLst>
              <a:gd fmla="val -163201" name="adj1"/>
              <a:gd fmla="val -2462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What should do with those data?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5119875" y="3678575"/>
            <a:ext cx="2721900" cy="1014300"/>
          </a:xfrm>
          <a:prstGeom prst="cloudCallout">
            <a:avLst>
              <a:gd fmla="val -140764" name="adj1"/>
              <a:gd fmla="val -8821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How can we transfer the data through BT?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Initial Solution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88" name="Google Shape;188;p19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189" name="Google Shape;189;p19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" name="Google Shape;195;p19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199" name="Google Shape;199;p19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200" name="Google Shape;200;p19"/>
          <p:cNvGrpSpPr/>
          <p:nvPr/>
        </p:nvGrpSpPr>
        <p:grpSpPr>
          <a:xfrm>
            <a:off x="427200" y="1210850"/>
            <a:ext cx="8289600" cy="3642600"/>
            <a:chOff x="427200" y="1210850"/>
            <a:chExt cx="8289600" cy="3642600"/>
          </a:xfrm>
        </p:grpSpPr>
        <p:sp>
          <p:nvSpPr>
            <p:cNvPr id="201" name="Google Shape;201;p19"/>
            <p:cNvSpPr/>
            <p:nvPr/>
          </p:nvSpPr>
          <p:spPr>
            <a:xfrm>
              <a:off x="427200" y="1210850"/>
              <a:ext cx="8289600" cy="3632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45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427200" y="1210850"/>
              <a:ext cx="4144800" cy="1821300"/>
            </a:xfrm>
            <a:prstGeom prst="rect">
              <a:avLst/>
            </a:prstGeom>
            <a:solidFill>
              <a:srgbClr val="FEFFC7"/>
            </a:solidFill>
            <a:ln cap="flat" cmpd="sng" w="9525">
              <a:solidFill>
                <a:srgbClr val="FF45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Divide into 2 teams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(Front-End / Back-End)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One and only RULE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: </a:t>
              </a:r>
              <a:r>
                <a:rPr b="1" lang="ko" sz="16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Always be</a:t>
              </a:r>
              <a:r>
                <a:rPr b="1" lang="ko" sz="16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punctual</a:t>
              </a:r>
              <a:endParaRPr b="1" sz="1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and responsible</a:t>
              </a:r>
              <a:endParaRPr b="1" sz="16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427200" y="3032150"/>
              <a:ext cx="4144800" cy="182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45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App Contents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333333"/>
                  </a:solidFill>
                  <a:highlight>
                    <a:srgbClr val="FAFAFA"/>
                  </a:highlight>
                </a:rPr>
                <a:t>① </a:t>
              </a:r>
              <a:r>
                <a:rPr lang="ko" sz="16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Examine the user’s status</a:t>
              </a:r>
              <a:endParaRPr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333333"/>
                  </a:solidFill>
                  <a:highlight>
                    <a:srgbClr val="FAFAFA"/>
                  </a:highlight>
                </a:rPr>
                <a:t>② </a:t>
              </a:r>
              <a:r>
                <a:rPr lang="ko" sz="16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Show the result with the chart</a:t>
              </a:r>
              <a:endParaRPr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333333"/>
                  </a:solidFill>
                  <a:highlight>
                    <a:srgbClr val="FAFAFA"/>
                  </a:highlight>
                </a:rPr>
                <a:t>③ </a:t>
              </a:r>
              <a:r>
                <a:rPr lang="ko" sz="16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Store the user’s results</a:t>
              </a:r>
              <a:endParaRPr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572000" y="1210850"/>
              <a:ext cx="4144800" cy="182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45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App Development : </a:t>
              </a:r>
              <a:r>
                <a:rPr lang="ko" sz="1600">
                  <a:solidFill>
                    <a:srgbClr val="FF0000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Android Studio</a:t>
              </a:r>
              <a:endParaRPr sz="16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Server (Database)</a:t>
              </a:r>
              <a:endParaRPr sz="1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1600">
                  <a:solidFill>
                    <a:schemeClr val="dk1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: </a:t>
              </a:r>
              <a:r>
                <a:rPr lang="ko" sz="1600">
                  <a:solidFill>
                    <a:srgbClr val="FF0000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Django</a:t>
              </a:r>
              <a:endParaRPr sz="1600">
                <a:solidFill>
                  <a:srgbClr val="FF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572000" y="3032150"/>
              <a:ext cx="4144800" cy="1821300"/>
            </a:xfrm>
            <a:prstGeom prst="rect">
              <a:avLst/>
            </a:prstGeom>
            <a:solidFill>
              <a:srgbClr val="FEFFC7"/>
            </a:solidFill>
            <a:ln cap="flat" cmpd="sng" w="9525">
              <a:solidFill>
                <a:srgbClr val="FF45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most significant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and difficult to implement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 </a:t>
              </a:r>
              <a:r>
                <a:rPr b="1" lang="ko" sz="18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BT Connection</a:t>
              </a:r>
              <a:endParaRPr b="1" sz="1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3516300" y="1890050"/>
              <a:ext cx="2121600" cy="21216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FF45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7" name="Google Shape;2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94550" y="2015123"/>
              <a:ext cx="1754900" cy="175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But..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4" name="Google Shape;214;p20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215" name="Google Shape;215;p20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216" name="Google Shape;216;p20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0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0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0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20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225" name="Google Shape;225;p20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587" y="2210675"/>
            <a:ext cx="1248724" cy="12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601" y="1201087"/>
            <a:ext cx="1353000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99" y="2571757"/>
            <a:ext cx="1353000" cy="2419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/>
        </p:nvSpPr>
        <p:spPr>
          <a:xfrm>
            <a:off x="3220896" y="34594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 Semibold"/>
                <a:ea typeface="Proxima Nova Semibold"/>
                <a:cs typeface="Proxima Nova Semibold"/>
                <a:sym typeface="Proxima Nova Semibold"/>
              </a:rPr>
              <a:t>Prof. Kim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3336925" y="1858800"/>
            <a:ext cx="186300" cy="18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3668800" y="1858800"/>
            <a:ext cx="186300" cy="18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4000675" y="1858800"/>
            <a:ext cx="186300" cy="18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3052975" y="4118950"/>
            <a:ext cx="5779200" cy="79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Your team adds more information such as meteorological information and upgrade the app</a:t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4719300" y="1720125"/>
            <a:ext cx="4113000" cy="213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Well done within the short time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Proxima Nova"/>
                <a:ea typeface="Proxima Nova"/>
                <a:cs typeface="Proxima Nova"/>
                <a:sym typeface="Proxima Nova"/>
              </a:rPr>
              <a:t>But, </a:t>
            </a:r>
            <a:r>
              <a:rPr b="1" lang="ko" sz="3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POOR DESIGN</a:t>
            </a:r>
            <a:endParaRPr b="1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2535525" y="4231000"/>
            <a:ext cx="3828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B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000">
                <a:latin typeface="Proxima Nova"/>
                <a:ea typeface="Proxima Nova"/>
                <a:cs typeface="Proxima Nova"/>
                <a:sym typeface="Proxima Nova"/>
              </a:rPr>
              <a:t>Our Final Application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2" name="Google Shape;242;p21"/>
          <p:cNvGrpSpPr/>
          <p:nvPr/>
        </p:nvGrpSpPr>
        <p:grpSpPr>
          <a:xfrm>
            <a:off x="0" y="0"/>
            <a:ext cx="9154200" cy="730975"/>
            <a:chOff x="0" y="0"/>
            <a:chExt cx="9154200" cy="730975"/>
          </a:xfrm>
        </p:grpSpPr>
        <p:grpSp>
          <p:nvGrpSpPr>
            <p:cNvPr id="243" name="Google Shape;243;p21"/>
            <p:cNvGrpSpPr/>
            <p:nvPr/>
          </p:nvGrpSpPr>
          <p:grpSpPr>
            <a:xfrm>
              <a:off x="0" y="0"/>
              <a:ext cx="9154200" cy="730975"/>
              <a:chOff x="0" y="0"/>
              <a:chExt cx="9154200" cy="730975"/>
            </a:xfrm>
          </p:grpSpPr>
          <p:sp>
            <p:nvSpPr>
              <p:cNvPr id="244" name="Google Shape;244;p21"/>
              <p:cNvSpPr/>
              <p:nvPr/>
            </p:nvSpPr>
            <p:spPr>
              <a:xfrm>
                <a:off x="0" y="0"/>
                <a:ext cx="9154200" cy="292500"/>
              </a:xfrm>
              <a:prstGeom prst="rect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61067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68951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76835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8471950" y="113275"/>
                <a:ext cx="617700" cy="617700"/>
              </a:xfrm>
              <a:prstGeom prst="ellipse">
                <a:avLst/>
              </a:prstGeom>
              <a:solidFill>
                <a:srgbClr val="FF8A8A"/>
              </a:solidFill>
              <a:ln>
                <a:noFill/>
              </a:ln>
              <a:effectLst>
                <a:outerShdw blurRad="57150" rotWithShape="0" algn="bl" dir="5400000" dist="47625">
                  <a:schemeClr val="dk2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21"/>
            <p:cNvSpPr/>
            <p:nvPr/>
          </p:nvSpPr>
          <p:spPr>
            <a:xfrm>
              <a:off x="6178400" y="185325"/>
              <a:ext cx="473700" cy="473700"/>
            </a:xfrm>
            <a:prstGeom prst="ellipse">
              <a:avLst/>
            </a:prstGeom>
            <a:solidFill>
              <a:srgbClr val="FFD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1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9692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2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76010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3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8550950" y="185325"/>
              <a:ext cx="473700" cy="4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latin typeface="Proxima Nova Extrabold"/>
                  <a:ea typeface="Proxima Nova Extrabold"/>
                  <a:cs typeface="Proxima Nova Extrabold"/>
                  <a:sym typeface="Proxima Nova Extrabold"/>
                </a:rPr>
                <a:t>4</a:t>
              </a:r>
              <a:endParaRPr sz="2200">
                <a:latin typeface="Proxima Nova Extrabold"/>
                <a:ea typeface="Proxima Nova Extrabold"/>
                <a:cs typeface="Proxima Nova Extrabold"/>
                <a:sym typeface="Proxima Nova Extrabold"/>
              </a:endParaRPr>
            </a:p>
          </p:txBody>
        </p:sp>
      </p:grpSp>
      <p:sp>
        <p:nvSpPr>
          <p:cNvPr id="253" name="Google Shape;253;p21"/>
          <p:cNvSpPr txBox="1"/>
          <p:nvPr/>
        </p:nvSpPr>
        <p:spPr>
          <a:xfrm>
            <a:off x="6023700" y="685800"/>
            <a:ext cx="31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Member Introduction &amp; Development Story</a:t>
            </a:r>
            <a:endParaRPr sz="12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13" y="1055100"/>
            <a:ext cx="433397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